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notesMasterIdLst>
    <p:notesMasterId r:id="rId18"/>
  </p:notesMasterIdLst>
  <p:sldIdLst>
    <p:sldId id="256" r:id="rId5"/>
    <p:sldId id="257" r:id="rId6"/>
    <p:sldId id="258" r:id="rId7"/>
    <p:sldId id="261" r:id="rId8"/>
    <p:sldId id="262" r:id="rId9"/>
    <p:sldId id="263" r:id="rId10"/>
    <p:sldId id="259" r:id="rId11"/>
    <p:sldId id="260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24" autoAdjust="0"/>
  </p:normalViewPr>
  <p:slideViewPr>
    <p:cSldViewPr snapToGrid="0">
      <p:cViewPr varScale="1">
        <p:scale>
          <a:sx n="59" d="100"/>
          <a:sy n="59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tu, Amanda L." userId="81846e69-60e4-4e96-a58d-2472da9e5497" providerId="ADAL" clId="{669F0798-ECA4-4459-B026-E9DF05877971}"/>
    <pc:docChg chg="modSld">
      <pc:chgData name="Cantu, Amanda L." userId="81846e69-60e4-4e96-a58d-2472da9e5497" providerId="ADAL" clId="{669F0798-ECA4-4459-B026-E9DF05877971}" dt="2024-01-25T17:00:55.433" v="2" actId="20577"/>
      <pc:docMkLst>
        <pc:docMk/>
      </pc:docMkLst>
      <pc:sldChg chg="modSp mod">
        <pc:chgData name="Cantu, Amanda L." userId="81846e69-60e4-4e96-a58d-2472da9e5497" providerId="ADAL" clId="{669F0798-ECA4-4459-B026-E9DF05877971}" dt="2024-01-25T17:00:55.433" v="2" actId="20577"/>
        <pc:sldMkLst>
          <pc:docMk/>
          <pc:sldMk cId="3078917833" sldId="265"/>
        </pc:sldMkLst>
        <pc:spChg chg="mod">
          <ac:chgData name="Cantu, Amanda L." userId="81846e69-60e4-4e96-a58d-2472da9e5497" providerId="ADAL" clId="{669F0798-ECA4-4459-B026-E9DF05877971}" dt="2024-01-25T17:00:55.433" v="2" actId="20577"/>
          <ac:spMkLst>
            <pc:docMk/>
            <pc:sldMk cId="3078917833" sldId="26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A3CA-A6F1-4434-AECD-DD27E286C21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CBE70-0B00-4D59-891C-2FECE4F8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CBE70-0B00-4D59-891C-2FECE4F8A6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FAO offices are </a:t>
            </a:r>
            <a:r>
              <a:rPr lang="en-US" dirty="0" err="1"/>
              <a:t>lookin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CBE70-0B00-4D59-891C-2FECE4F8A6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CBE70-0B00-4D59-891C-2FECE4F8A6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7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CBE70-0B00-4D59-891C-2FECE4F8A6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5959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3645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9321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266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97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0630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1651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0244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533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216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3157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8335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804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03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431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394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10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243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274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BDA102-1C84-4D0E-895D-A6F8DF8743D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52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 txBox="1">
            <a:spLocks/>
          </p:cNvSpPr>
          <p:nvPr/>
        </p:nvSpPr>
        <p:spPr>
          <a:xfrm>
            <a:off x="2630541" y="2398333"/>
            <a:ext cx="7370107" cy="18224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dirty="0"/>
              <a:t>Satisfactory Academic Progress (SAP):</a:t>
            </a:r>
            <a:br>
              <a:rPr lang="en-US" sz="3500" dirty="0"/>
            </a:br>
            <a:r>
              <a:rPr lang="en-US" sz="3500" dirty="0"/>
              <a:t>Impact of Withdrawals </a:t>
            </a:r>
            <a:br>
              <a:rPr lang="en-US" sz="3500" dirty="0"/>
            </a:br>
            <a:r>
              <a:rPr lang="en-US" sz="3500" dirty="0"/>
              <a:t>&amp; Academic Performance</a:t>
            </a:r>
          </a:p>
        </p:txBody>
      </p:sp>
      <p:sp>
        <p:nvSpPr>
          <p:cNvPr id="7" name="Subtitle 12"/>
          <p:cNvSpPr txBox="1">
            <a:spLocks/>
          </p:cNvSpPr>
          <p:nvPr/>
        </p:nvSpPr>
        <p:spPr>
          <a:xfrm>
            <a:off x="4639740" y="4803006"/>
            <a:ext cx="3753489" cy="19491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Amanda Cantú</a:t>
            </a:r>
          </a:p>
          <a:p>
            <a:pPr marL="0" indent="0" algn="ctr">
              <a:buNone/>
            </a:pPr>
            <a:r>
              <a:rPr lang="en-US" dirty="0"/>
              <a:t>University of St. Thomas</a:t>
            </a:r>
          </a:p>
          <a:p>
            <a:pPr marL="0" indent="0" algn="ctr">
              <a:buNone/>
            </a:pPr>
            <a:r>
              <a:rPr lang="en-US" dirty="0"/>
              <a:t>Assistance Director of Financial Aid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1/25/2024</a:t>
            </a:r>
          </a:p>
        </p:txBody>
      </p:sp>
    </p:spTree>
    <p:extLst>
      <p:ext uri="{BB962C8B-B14F-4D97-AF65-F5344CB8AC3E}">
        <p14:creationId xmlns:p14="http://schemas.microsoft.com/office/powerpoint/2010/main" val="158528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5519" y="2550693"/>
            <a:ext cx="7680961" cy="3041584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How to Regain Eligibility for Financial Aid: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Students can pay for classes on their own or they can a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ppeal their SAP suspension status. 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Some institutions allow students to transfer in coursework.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891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9219" y="2117558"/>
            <a:ext cx="9833562" cy="4100362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Financial Aid Appeals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Schools have the option of allowing students to appeal their SAP suspension status (it’s not required).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Schools determine the number of times a student may appeal. Standard practice is twice and must be for a completely different reason.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Best practice for students who are on academic and financial aid suspension: one appeal.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80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6008" y="2579571"/>
            <a:ext cx="5479983" cy="2454442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Other Impacts for Withdrawing or Adding Classes Mid-Semester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Loss of Aid</a:t>
            </a: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Higher tuition costs</a:t>
            </a:r>
          </a:p>
        </p:txBody>
      </p:sp>
    </p:spTree>
    <p:extLst>
      <p:ext uri="{BB962C8B-B14F-4D97-AF65-F5344CB8AC3E}">
        <p14:creationId xmlns:p14="http://schemas.microsoft.com/office/powerpoint/2010/main" val="134276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Question marks in a line and one question mark is lit">
            <a:extLst>
              <a:ext uri="{FF2B5EF4-FFF2-40B4-BE49-F238E27FC236}">
                <a16:creationId xmlns:a16="http://schemas.microsoft.com/office/drawing/2014/main" id="{EE624A75-DC1A-0058-C8BA-AA1EEF6014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2133765"/>
            <a:ext cx="6234298" cy="4156199"/>
          </a:xfrm>
        </p:spPr>
      </p:pic>
    </p:spTree>
    <p:extLst>
      <p:ext uri="{BB962C8B-B14F-4D97-AF65-F5344CB8AC3E}">
        <p14:creationId xmlns:p14="http://schemas.microsoft.com/office/powerpoint/2010/main" val="258734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045FD077-8F99-D663-507D-B72E51F33A63}"/>
              </a:ext>
            </a:extLst>
          </p:cNvPr>
          <p:cNvSpPr txBox="1">
            <a:spLocks/>
          </p:cNvSpPr>
          <p:nvPr/>
        </p:nvSpPr>
        <p:spPr>
          <a:xfrm>
            <a:off x="2718955" y="2515421"/>
            <a:ext cx="6754090" cy="182715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000" dirty="0"/>
              <a:t>What is SAP?</a:t>
            </a:r>
          </a:p>
          <a:p>
            <a:endParaRPr lang="en-US" sz="3000" dirty="0"/>
          </a:p>
          <a:p>
            <a:r>
              <a:rPr lang="en-US" sz="3000" dirty="0"/>
              <a:t>A student’s required progress for successfully completing an educational program within a specified period.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5834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1319" y="2270358"/>
            <a:ext cx="8549361" cy="3331544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To receive financial aid, a student’s academic performance is evaluated by the following:</a:t>
            </a:r>
          </a:p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Pace (or completion rate)</a:t>
            </a: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Grades (minimum GPA to graduate)</a:t>
            </a: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Maximum Timeframe</a:t>
            </a:r>
          </a:p>
        </p:txBody>
      </p:sp>
    </p:spTree>
    <p:extLst>
      <p:ext uri="{BB962C8B-B14F-4D97-AF65-F5344CB8AC3E}">
        <p14:creationId xmlns:p14="http://schemas.microsoft.com/office/powerpoint/2010/main" val="241437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1319" y="2543475"/>
            <a:ext cx="8549361" cy="2432785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What is completion rate?</a:t>
            </a:r>
          </a:p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It measures a student’s progress through their program to graduate within a specified period.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A typical completion rate is 67%, but not always.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266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1319" y="2543476"/>
            <a:ext cx="8549361" cy="301992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What is the minimum GPA needed?</a:t>
            </a:r>
          </a:p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Typically, a 2.0 cumulative GPA.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Standards must be the same or stricter than the school’s standards for those not receiving federal aid in th</a:t>
            </a:r>
            <a:r>
              <a:rPr lang="en-US" sz="2500" dirty="0">
                <a:solidFill>
                  <a:srgbClr val="000000"/>
                </a:solidFill>
                <a:latin typeface="+mj-lt"/>
              </a:rPr>
              <a:t>e same academic program.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93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1319" y="2543476"/>
            <a:ext cx="8814597" cy="2024914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What is maximum timeframe?</a:t>
            </a:r>
          </a:p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It’s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 the amount of time in which a student should complete their program of study (no greater than 150% of the published length).</a:t>
            </a:r>
          </a:p>
        </p:txBody>
      </p:sp>
    </p:spTree>
    <p:extLst>
      <p:ext uri="{BB962C8B-B14F-4D97-AF65-F5344CB8AC3E}">
        <p14:creationId xmlns:p14="http://schemas.microsoft.com/office/powerpoint/2010/main" val="308713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7953" y="2387887"/>
            <a:ext cx="7680961" cy="319476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Factors that can impact SAP:</a:t>
            </a:r>
          </a:p>
          <a:p>
            <a:pPr marL="0" indent="0" algn="ctr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Withdrawals</a:t>
            </a: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Repeated coursework</a:t>
            </a:r>
          </a:p>
          <a:p>
            <a:pPr algn="ctr" fontAlgn="base"/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Course incompletes</a:t>
            </a:r>
          </a:p>
          <a:p>
            <a:pPr algn="ctr" fontAlgn="base"/>
            <a:r>
              <a:rPr lang="en-US" sz="2500" dirty="0">
                <a:solidFill>
                  <a:srgbClr val="000000"/>
                </a:solidFill>
                <a:latin typeface="+mj-lt"/>
              </a:rPr>
              <a:t>Transfer credits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253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4008" y="2358190"/>
            <a:ext cx="7003984" cy="3407343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Financial Aid Warning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Warnings can only be used when SAP is evaluated at the end of each semester (no appeal is needed).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Students are put on a warning status when they are no longer meeting SAP.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471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5519" y="2627696"/>
            <a:ext cx="7680961" cy="254107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+mj-lt"/>
              </a:rPr>
              <a:t>Financial Aid Suspension</a:t>
            </a:r>
          </a:p>
          <a:p>
            <a:pPr marL="0" indent="0" algn="ctr" fontAlgn="base">
              <a:buNone/>
            </a:pP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Occurs when a student does not meet SAP standards and becomes ineligible for financial aid</a:t>
            </a:r>
          </a:p>
          <a:p>
            <a:pPr marL="0" indent="0" algn="ctr" fontAlgn="base">
              <a:buNone/>
            </a:pPr>
            <a:r>
              <a:rPr lang="en-US" sz="2500" dirty="0">
                <a:solidFill>
                  <a:srgbClr val="000000"/>
                </a:solidFill>
                <a:latin typeface="+mj-lt"/>
              </a:rPr>
              <a:t>Different than Academic Suspension</a:t>
            </a:r>
            <a:endParaRPr lang="en-US" sz="25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8124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FAA Template.potx" id="{15CD9494-A900-4A59-8A48-68C10615518E}" vid="{1E67775C-3DD4-483C-85DF-477374F2CD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72a1b4-83be-4302-b931-e4ded5048ad8">
      <UserInfo>
        <DisplayName/>
        <AccountId xsi:nil="true"/>
        <AccountType/>
      </UserInfo>
    </SharedWithUsers>
    <TaxCatchAll xmlns="4472a1b4-83be-4302-b931-e4ded5048ad8" xsi:nil="true"/>
    <lcf76f155ced4ddcb4097134ff3c332f xmlns="2f501704-e9b9-4bb0-943f-897f2e39cbc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403C850F5CDC46B68B241FCC1E404C" ma:contentTypeVersion="18" ma:contentTypeDescription="Create a new document." ma:contentTypeScope="" ma:versionID="281831fc4add753913575f908aad3248">
  <xsd:schema xmlns:xsd="http://www.w3.org/2001/XMLSchema" xmlns:xs="http://www.w3.org/2001/XMLSchema" xmlns:p="http://schemas.microsoft.com/office/2006/metadata/properties" xmlns:ns2="2f501704-e9b9-4bb0-943f-897f2e39cbc9" xmlns:ns3="4472a1b4-83be-4302-b931-e4ded5048ad8" targetNamespace="http://schemas.microsoft.com/office/2006/metadata/properties" ma:root="true" ma:fieldsID="90adf139b491a08d02d7bc77600b39ad" ns2:_="" ns3:_="">
    <xsd:import namespace="2f501704-e9b9-4bb0-943f-897f2e39cbc9"/>
    <xsd:import namespace="4472a1b4-83be-4302-b931-e4ded5048a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01704-e9b9-4bb0-943f-897f2e39c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5f67898-bb6e-4188-b816-e1299d7b60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2a1b4-83be-4302-b931-e4ded5048ad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17804c1-fd10-400d-96a0-f4ed46c15636}" ma:internalName="TaxCatchAll" ma:showField="CatchAllData" ma:web="4472a1b4-83be-4302-b931-e4ded5048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D3445A-6548-4228-BFD0-C20B4C9640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3CD586-905F-4C5A-8729-C5CBC64FCFDA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472a1b4-83be-4302-b931-e4ded5048ad8"/>
    <ds:schemaRef ds:uri="2f501704-e9b9-4bb0-943f-897f2e39cbc9"/>
  </ds:schemaRefs>
</ds:datastoreItem>
</file>

<file path=customXml/itemProps3.xml><?xml version="1.0" encoding="utf-8"?>
<ds:datastoreItem xmlns:ds="http://schemas.openxmlformats.org/officeDocument/2006/customXml" ds:itemID="{D822DC9A-D495-4FE1-B672-8BD7DE7E1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01704-e9b9-4bb0-943f-897f2e39cbc9"/>
    <ds:schemaRef ds:uri="4472a1b4-83be-4302-b931-e4ded5048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MAFAA Template 2019 (1)</Template>
  <TotalTime>519</TotalTime>
  <Words>368</Words>
  <Application>Microsoft Office PowerPoint</Application>
  <PresentationFormat>Widescreen</PresentationFormat>
  <Paragraphs>57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Schuster</dc:creator>
  <cp:lastModifiedBy>Cantu, Amanda L.</cp:lastModifiedBy>
  <cp:revision>2</cp:revision>
  <dcterms:created xsi:type="dcterms:W3CDTF">2019-03-05T18:25:26Z</dcterms:created>
  <dcterms:modified xsi:type="dcterms:W3CDTF">2024-01-25T17:01:04Z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0x01010071403C850F5CDC46B68B241FCC1E404C</vt:lpwstr>
  </property>
  <property fmtid="{D5CDD505-2E9C-101B-9397-08002B2CF9AE}" pid="3" name="xd_ProgID">
    <vt:lpwstr/>
  </property>
  <property fmtid="{D5CDD505-2E9C-101B-9397-08002B2CF9AE}" pid="4" name="_ColorHex">
    <vt:lpwstr/>
  </property>
  <property fmtid="{D5CDD505-2E9C-101B-9397-08002B2CF9AE}" pid="5" name="_Emoji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_ColorTag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