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embeddedFontLst>
    <p:embeddedFont>
      <p:font typeface="Raleway"/>
      <p:regular r:id="rId34"/>
      <p:bold r:id="rId35"/>
      <p:italic r:id="rId36"/>
      <p:boldItalic r:id="rId37"/>
    </p:embeddedFont>
    <p:embeddedFont>
      <p:font typeface="Raleway SemiBold"/>
      <p:regular r:id="rId38"/>
      <p:bold r:id="rId39"/>
      <p:italic r:id="rId40"/>
      <p:boldItalic r:id="rId41"/>
    </p:embeddedFont>
    <p:embeddedFont>
      <p:font typeface="Roboto"/>
      <p:regular r:id="rId42"/>
      <p:bold r:id="rId43"/>
      <p:italic r:id="rId44"/>
      <p:boldItalic r:id="rId45"/>
    </p:embeddedFont>
    <p:embeddedFont>
      <p:font typeface="Raleway Medium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FF14692-26BF-4794-88A9-8CD2A86C503B}">
  <a:tblStyle styleId="{FFF14692-26BF-4794-88A9-8CD2A86C50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font" Target="fonts/RalewaySemiBold-bold.fntdata"/><Relationship Id="rId26" Type="http://schemas.openxmlformats.org/officeDocument/2006/relationships/slide" Target="slides/slide20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42" Type="http://schemas.openxmlformats.org/officeDocument/2006/relationships/font" Target="fonts/Roboto-regular.fntdata"/><Relationship Id="rId47" Type="http://schemas.openxmlformats.org/officeDocument/2006/relationships/font" Target="fonts/RalewayMedium-bold.fntdata"/><Relationship Id="rId34" Type="http://schemas.openxmlformats.org/officeDocument/2006/relationships/font" Target="fonts/Raleway-regular.fntdata"/><Relationship Id="rId21" Type="http://schemas.openxmlformats.org/officeDocument/2006/relationships/slide" Target="slides/slide15.xml"/><Relationship Id="rId50" Type="http://schemas.openxmlformats.org/officeDocument/2006/relationships/customXml" Target="../customXml/item1.xml"/><Relationship Id="rId7" Type="http://schemas.openxmlformats.org/officeDocument/2006/relationships/slide" Target="slides/slide1.xml"/><Relationship Id="rId2" Type="http://schemas.openxmlformats.org/officeDocument/2006/relationships/viewProps" Target="viewProps.xml"/><Relationship Id="rId29" Type="http://schemas.openxmlformats.org/officeDocument/2006/relationships/slide" Target="slides/slide23.xml"/><Relationship Id="rId16" Type="http://schemas.openxmlformats.org/officeDocument/2006/relationships/slide" Target="slides/slide10.xml"/><Relationship Id="rId40" Type="http://schemas.openxmlformats.org/officeDocument/2006/relationships/font" Target="fonts/RalewaySemiBold-italic.fntdata"/><Relationship Id="rId45" Type="http://schemas.openxmlformats.org/officeDocument/2006/relationships/font" Target="fonts/Roboto-boldItalic.fntdata"/><Relationship Id="rId32" Type="http://schemas.openxmlformats.org/officeDocument/2006/relationships/slide" Target="slides/slide26.xml"/><Relationship Id="rId37" Type="http://schemas.openxmlformats.org/officeDocument/2006/relationships/font" Target="fonts/Raleway-boldItalic.fntdata"/><Relationship Id="rId24" Type="http://schemas.openxmlformats.org/officeDocument/2006/relationships/slide" Target="slides/slide18.xml"/><Relationship Id="rId11" Type="http://schemas.openxmlformats.org/officeDocument/2006/relationships/slide" Target="slides/slide5.xml"/><Relationship Id="rId49" Type="http://schemas.openxmlformats.org/officeDocument/2006/relationships/font" Target="fonts/RalewayMedium-boldItalic.fntdata"/><Relationship Id="rId5" Type="http://schemas.openxmlformats.org/officeDocument/2006/relationships/slideMaster" Target="slideMasters/slideMaster1.xml"/><Relationship Id="rId36" Type="http://schemas.openxmlformats.org/officeDocument/2006/relationships/font" Target="fonts/Raleway-italic.fntdata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5" Type="http://schemas.openxmlformats.org/officeDocument/2006/relationships/slide" Target="slides/slide9.xml"/><Relationship Id="rId44" Type="http://schemas.openxmlformats.org/officeDocument/2006/relationships/font" Target="fonts/Roboto-italic.fntdata"/><Relationship Id="rId31" Type="http://schemas.openxmlformats.org/officeDocument/2006/relationships/slide" Target="slides/slide2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52" Type="http://schemas.openxmlformats.org/officeDocument/2006/relationships/customXml" Target="../customXml/item3.xml"/><Relationship Id="rId43" Type="http://schemas.openxmlformats.org/officeDocument/2006/relationships/font" Target="fonts/Roboto-bold.fntdata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RalewayMedium-italic.fntdata"/><Relationship Id="rId30" Type="http://schemas.openxmlformats.org/officeDocument/2006/relationships/slide" Target="slides/slide24.xml"/><Relationship Id="rId35" Type="http://schemas.openxmlformats.org/officeDocument/2006/relationships/font" Target="fonts/Raleway-bold.fntdata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14" Type="http://schemas.openxmlformats.org/officeDocument/2006/relationships/slide" Target="slides/slide8.xml"/><Relationship Id="rId8" Type="http://schemas.openxmlformats.org/officeDocument/2006/relationships/slide" Target="slides/slide2.xml"/><Relationship Id="rId51" Type="http://schemas.openxmlformats.org/officeDocument/2006/relationships/customXml" Target="../customXml/item2.xml"/><Relationship Id="rId3" Type="http://schemas.openxmlformats.org/officeDocument/2006/relationships/presProps" Target="presProps.xml"/><Relationship Id="rId46" Type="http://schemas.openxmlformats.org/officeDocument/2006/relationships/font" Target="fonts/RalewayMedium-regular.fntdata"/><Relationship Id="rId33" Type="http://schemas.openxmlformats.org/officeDocument/2006/relationships/slide" Target="slides/slide27.xml"/><Relationship Id="rId38" Type="http://schemas.openxmlformats.org/officeDocument/2006/relationships/font" Target="fonts/RalewaySemiBold-regular.fntdata"/><Relationship Id="rId25" Type="http://schemas.openxmlformats.org/officeDocument/2006/relationships/slide" Target="slides/slide1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41" Type="http://schemas.openxmlformats.org/officeDocument/2006/relationships/font" Target="fonts/RalewaySemiBold-boldItalic.fntdata"/><Relationship Id="rId20" Type="http://schemas.openxmlformats.org/officeDocument/2006/relationships/slide" Target="slides/slide14.xml"/><Relationship Id="rId1" Type="http://schemas.openxmlformats.org/officeDocument/2006/relationships/theme" Target="theme/theme1.xml"/><Relationship Id="rId6" Type="http://schemas.openxmlformats.org/officeDocument/2006/relationships/notesMaster" Target="notesMasters/notesMaster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4c189e5aa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4c189e5aa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61fcf56450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61fcf56450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61fcf56450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61fcf56450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61fcf56450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61fcf56450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61fcf56450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61fcf56450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61fcf56450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61fcf56450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2b1dcf5285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2b1dcf5285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61f35b3c2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61f35b3c2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a08daae011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a08daae011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4c189e5aa8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4c189e5aa8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61fcf5645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61fcf564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61f35b3c2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61f35b3c2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4c189e5aa8_0_7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4c189e5aa8_0_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61f35b3c2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61f35b3c2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61f35b3c2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61f35b3c2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61f35b3c2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61f35b3c2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a08daae011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a08daae011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61f35b3c2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61f35b3c2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13165599f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13165599f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a08daae011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a08daae011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2b1dcf528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2b1dcf528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61fcf5645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61fcf5645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61f35b3c24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61f35b3c2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61fcf56450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61fcf56450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2b1dcf5285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2b1dcf528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61fcf56450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61fcf56450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UE-ASR.png"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457700"/>
            <a:ext cx="91440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>
            <p:ph type="ctrTitle"/>
          </p:nvPr>
        </p:nvSpPr>
        <p:spPr>
          <a:xfrm>
            <a:off x="685800" y="17145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E4968"/>
              </a:buClr>
              <a:buSzPts val="4200"/>
              <a:buNone/>
              <a:defRPr b="1" i="0" sz="4400" u="none" cap="none" strike="noStrike">
                <a:solidFill>
                  <a:srgbClr val="0E496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i="0" sz="4400" u="none" cap="none" strike="noStrik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i="0" sz="4400" u="none" cap="none" strike="noStrik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i="0" sz="4400" u="none" cap="none" strike="noStrik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i="0" sz="4400" u="none" cap="none" strike="noStrik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i="0" sz="4400" u="none" cap="none" strike="noStrik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i="0" sz="4400" u="none" cap="none" strike="noStrik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i="0" sz="4400" u="none" cap="none" strike="noStrik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i="0" sz="4400" u="none" cap="none" strike="noStrik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7A0019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"/>
          <p:cNvSpPr/>
          <p:nvPr/>
        </p:nvSpPr>
        <p:spPr>
          <a:xfrm>
            <a:off x="192550" y="4588050"/>
            <a:ext cx="2769900" cy="433200"/>
          </a:xfrm>
          <a:prstGeom prst="rect">
            <a:avLst/>
          </a:prstGeom>
          <a:solidFill>
            <a:srgbClr val="7A00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 txBox="1"/>
          <p:nvPr/>
        </p:nvSpPr>
        <p:spPr>
          <a:xfrm>
            <a:off x="399925" y="4660275"/>
            <a:ext cx="27549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Academic Support Resources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type="title"/>
          </p:nvPr>
        </p:nvSpPr>
        <p:spPr>
          <a:xfrm>
            <a:off x="685800" y="2286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9pPr>
          </a:lstStyle>
          <a:p/>
        </p:txBody>
      </p:sp>
      <p:sp>
        <p:nvSpPr>
          <p:cNvPr id="43" name="Google Shape;43;p11"/>
          <p:cNvSpPr txBox="1"/>
          <p:nvPr>
            <p:ph idx="1" type="body"/>
          </p:nvPr>
        </p:nvSpPr>
        <p:spPr>
          <a:xfrm rot="5400000">
            <a:off x="3086100" y="-1085850"/>
            <a:ext cx="2971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7A0019"/>
              </a:buClr>
              <a:buSzPts val="3200"/>
              <a:buChar char="•"/>
              <a:defRPr b="0" i="0" sz="3200" u="none" cap="none" strike="noStrike">
                <a:solidFill>
                  <a:schemeClr val="dk1"/>
                </a:solidFill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ts val="2800"/>
              <a:buChar char="–"/>
              <a:defRPr b="0" i="0" sz="2800" u="none" cap="none" strike="noStrike">
                <a:solidFill>
                  <a:schemeClr val="dk1"/>
                </a:solidFill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ts val="2400"/>
              <a:buChar char="•"/>
              <a:defRPr b="0" i="0" sz="2400" u="none" cap="none" strike="noStrike">
                <a:solidFill>
                  <a:schemeClr val="dk1"/>
                </a:solidFill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–"/>
              <a:defRPr b="0" i="0" sz="2000" u="none" cap="none" strike="noStrike">
                <a:solidFill>
                  <a:schemeClr val="dk1"/>
                </a:solidFill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/>
          <p:nvPr>
            <p:ph type="title"/>
          </p:nvPr>
        </p:nvSpPr>
        <p:spPr>
          <a:xfrm rot="5400000">
            <a:off x="5457900" y="1285800"/>
            <a:ext cx="40575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9pPr>
          </a:lstStyle>
          <a:p/>
        </p:txBody>
      </p:sp>
      <p:sp>
        <p:nvSpPr>
          <p:cNvPr id="46" name="Google Shape;46;p12"/>
          <p:cNvSpPr txBox="1"/>
          <p:nvPr>
            <p:ph idx="1" type="body"/>
          </p:nvPr>
        </p:nvSpPr>
        <p:spPr>
          <a:xfrm rot="5400000">
            <a:off x="1495500" y="-581100"/>
            <a:ext cx="4057500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7A0019"/>
              </a:buClr>
              <a:buSzPts val="3200"/>
              <a:buChar char="•"/>
              <a:defRPr b="0" i="0" sz="3200" u="none" cap="none" strike="noStrike">
                <a:solidFill>
                  <a:schemeClr val="dk1"/>
                </a:solidFill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ts val="2800"/>
              <a:buChar char="–"/>
              <a:defRPr b="0" i="0" sz="2800" u="none" cap="none" strike="noStrike">
                <a:solidFill>
                  <a:schemeClr val="dk1"/>
                </a:solidFill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ts val="2400"/>
              <a:buChar char="•"/>
              <a:defRPr b="0" i="0" sz="2400" u="none" cap="none" strike="noStrike">
                <a:solidFill>
                  <a:schemeClr val="dk1"/>
                </a:solidFill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–"/>
              <a:defRPr b="0" i="0" sz="2000" u="none" cap="none" strike="noStrike">
                <a:solidFill>
                  <a:schemeClr val="dk1"/>
                </a:solidFill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49" name="Google Shape;49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9pPr>
          </a:lstStyle>
          <a:p/>
        </p:txBody>
      </p:sp>
      <p:sp>
        <p:nvSpPr>
          <p:cNvPr id="50" name="Google Shape;5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85800" y="2286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685800" y="1314450"/>
            <a:ext cx="7772400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7A0019"/>
              </a:buClr>
              <a:buSzPts val="3200"/>
              <a:buChar char="•"/>
              <a:defRPr b="0" i="0" sz="3200" u="none" cap="none" strike="noStrike">
                <a:solidFill>
                  <a:schemeClr val="dk1"/>
                </a:solidFill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ts val="2800"/>
              <a:buChar char="–"/>
              <a:defRPr b="0" i="0" sz="2800" u="none" cap="none" strike="noStrike">
                <a:solidFill>
                  <a:schemeClr val="dk1"/>
                </a:solidFill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ts val="2400"/>
              <a:buChar char="•"/>
              <a:defRPr b="0" i="0" sz="2400" u="none" cap="none" strike="noStrike">
                <a:solidFill>
                  <a:schemeClr val="dk1"/>
                </a:solidFill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–"/>
              <a:defRPr b="0" i="0" sz="2000" u="none" cap="none" strike="noStrike">
                <a:solidFill>
                  <a:schemeClr val="dk1"/>
                </a:solidFill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722313" y="30765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4600"/>
              <a:buNone/>
              <a:defRPr b="1" i="0" sz="4600" u="none" cap="none" strike="noStrike"/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685800" y="2286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685800" y="1314450"/>
            <a:ext cx="3810000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ts val="2800"/>
              <a:buChar char="•"/>
              <a:defRPr b="0" i="0" sz="2800" u="none" cap="none" strike="noStrike">
                <a:solidFill>
                  <a:schemeClr val="dk1"/>
                </a:solidFill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ts val="2400"/>
              <a:buChar char="–"/>
              <a:defRPr b="0" i="0" sz="2400" u="none" cap="none" strike="noStrike">
                <a:solidFill>
                  <a:schemeClr val="dk1"/>
                </a:solidFill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•"/>
              <a:defRPr b="0" i="0" sz="2000" u="none" cap="none" strike="noStrike">
                <a:solidFill>
                  <a:schemeClr val="dk1"/>
                </a:solidFill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ts val="1800"/>
              <a:buChar char="–"/>
              <a:defRPr b="0" i="0" sz="1800" u="none" cap="none" strike="noStrike">
                <a:solidFill>
                  <a:schemeClr val="dk1"/>
                </a:solidFill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ts val="1800"/>
              <a:buChar char="»"/>
              <a:defRPr b="0" i="0" sz="1800" u="none" cap="none" strike="noStrike">
                <a:solidFill>
                  <a:schemeClr val="dk1"/>
                </a:solidFill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ts val="1800"/>
              <a:buChar char="»"/>
              <a:defRPr b="0"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ts val="1800"/>
              <a:buChar char="»"/>
              <a:defRPr b="0"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ts val="1800"/>
              <a:buChar char="»"/>
              <a:defRPr b="0"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ts val="1800"/>
              <a:buChar char="»"/>
              <a:defRPr b="0"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648200" y="1314450"/>
            <a:ext cx="3810000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ts val="2800"/>
              <a:buChar char="•"/>
              <a:defRPr b="0" i="0" sz="2800" u="none" cap="none" strike="noStrike">
                <a:solidFill>
                  <a:schemeClr val="dk1"/>
                </a:solidFill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ts val="2400"/>
              <a:buChar char="–"/>
              <a:defRPr b="0" i="0" sz="2400" u="none" cap="none" strike="noStrike">
                <a:solidFill>
                  <a:schemeClr val="dk1"/>
                </a:solidFill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•"/>
              <a:defRPr b="0" i="0" sz="2000" u="none" cap="none" strike="noStrike">
                <a:solidFill>
                  <a:schemeClr val="dk1"/>
                </a:solidFill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ts val="1800"/>
              <a:buChar char="–"/>
              <a:defRPr b="0" i="0" sz="1800" u="none" cap="none" strike="noStrike">
                <a:solidFill>
                  <a:schemeClr val="dk1"/>
                </a:solidFill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ts val="1800"/>
              <a:buChar char="»"/>
              <a:defRPr b="0" i="0" sz="1800" u="none" cap="none" strike="noStrike">
                <a:solidFill>
                  <a:schemeClr val="dk1"/>
                </a:solidFill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ts val="1800"/>
              <a:buChar char="»"/>
              <a:defRPr b="0"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ts val="1800"/>
              <a:buChar char="»"/>
              <a:defRPr b="0"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ts val="1800"/>
              <a:buChar char="»"/>
              <a:defRPr b="0"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ts val="1800"/>
              <a:buChar char="»"/>
              <a:defRPr b="0"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ts val="2400"/>
              <a:buChar char="•"/>
              <a:defRPr b="0" i="0" sz="2400" u="none" cap="none" strike="noStrike">
                <a:solidFill>
                  <a:schemeClr val="dk1"/>
                </a:solidFill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–"/>
              <a:defRPr b="0" i="0" sz="2000" u="none" cap="none" strike="noStrike">
                <a:solidFill>
                  <a:schemeClr val="dk1"/>
                </a:solidFill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ts val="1800"/>
              <a:buChar char="•"/>
              <a:defRPr b="0" i="0" sz="1800" u="none" cap="none" strike="noStrike">
                <a:solidFill>
                  <a:schemeClr val="dk1"/>
                </a:solidFill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ts val="1600"/>
              <a:buChar char="–"/>
              <a:defRPr b="0" i="0" sz="1600" u="none" cap="none" strike="noStrike">
                <a:solidFill>
                  <a:schemeClr val="dk1"/>
                </a:solidFill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ts val="1600"/>
              <a:buChar char="»"/>
              <a:defRPr b="0" i="0" sz="1600" u="none" cap="none" strike="noStrike">
                <a:solidFill>
                  <a:schemeClr val="dk1"/>
                </a:solidFill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ts val="1600"/>
              <a:buChar char="»"/>
              <a:defRPr b="0" i="0" sz="1600" u="none" cap="none" strike="noStrike">
                <a:solidFill>
                  <a:schemeClr val="dk1"/>
                </a:solidFill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ts val="1600"/>
              <a:buChar char="»"/>
              <a:defRPr b="0" i="0" sz="1600" u="none" cap="none" strike="noStrike">
                <a:solidFill>
                  <a:schemeClr val="dk1"/>
                </a:solidFill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ts val="1600"/>
              <a:buChar char="»"/>
              <a:defRPr b="0" i="0" sz="1600" u="none" cap="none" strike="noStrike">
                <a:solidFill>
                  <a:schemeClr val="dk1"/>
                </a:solidFill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ts val="1600"/>
              <a:buChar char="»"/>
              <a:defRPr b="0" i="0" sz="16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ts val="2400"/>
              <a:buChar char="•"/>
              <a:defRPr b="0" i="0" sz="2400" u="none" cap="none" strike="noStrike">
                <a:solidFill>
                  <a:schemeClr val="dk1"/>
                </a:solidFill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–"/>
              <a:defRPr b="0" i="0" sz="2000" u="none" cap="none" strike="noStrike">
                <a:solidFill>
                  <a:schemeClr val="dk1"/>
                </a:solidFill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7A0019"/>
              </a:buClr>
              <a:buSzPts val="1800"/>
              <a:buChar char="•"/>
              <a:defRPr b="0" i="0" sz="1800" u="none" cap="none" strike="noStrike">
                <a:solidFill>
                  <a:schemeClr val="dk1"/>
                </a:solidFill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ts val="1600"/>
              <a:buChar char="–"/>
              <a:defRPr b="0" i="0" sz="1600" u="none" cap="none" strike="noStrike">
                <a:solidFill>
                  <a:schemeClr val="dk1"/>
                </a:solidFill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ts val="1600"/>
              <a:buChar char="»"/>
              <a:defRPr b="0" i="0" sz="1600" u="none" cap="none" strike="noStrike">
                <a:solidFill>
                  <a:schemeClr val="dk1"/>
                </a:solidFill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ts val="1600"/>
              <a:buChar char="»"/>
              <a:defRPr b="0" i="0" sz="1600" u="none" cap="none" strike="noStrike">
                <a:solidFill>
                  <a:schemeClr val="dk1"/>
                </a:solidFill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ts val="1600"/>
              <a:buChar char="»"/>
              <a:defRPr b="0" i="0" sz="1600" u="none" cap="none" strike="noStrike">
                <a:solidFill>
                  <a:schemeClr val="dk1"/>
                </a:solidFill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ts val="1600"/>
              <a:buChar char="»"/>
              <a:defRPr b="0" i="0" sz="1600" u="none" cap="none" strike="noStrike">
                <a:solidFill>
                  <a:schemeClr val="dk1"/>
                </a:solidFill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7A0019"/>
              </a:buClr>
              <a:buSzPts val="1600"/>
              <a:buChar char="»"/>
              <a:defRPr b="0" i="0" sz="1600" u="none" cap="none" strike="noStrike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685800" y="2286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/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b="1" i="0" sz="2000" u="none" cap="none" strike="noStrike"/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9pPr>
          </a:lstStyle>
          <a:p/>
        </p:txBody>
      </p:sp>
      <p:sp>
        <p:nvSpPr>
          <p:cNvPr id="35" name="Google Shape;35;p9"/>
          <p:cNvSpPr txBox="1"/>
          <p:nvPr>
            <p:ph idx="1" type="body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7A0019"/>
              </a:buClr>
              <a:buSzPts val="3200"/>
              <a:buChar char="•"/>
              <a:defRPr b="0" i="0" sz="3200" u="none" cap="none" strike="noStrike">
                <a:solidFill>
                  <a:schemeClr val="dk1"/>
                </a:solidFill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ts val="2800"/>
              <a:buChar char="–"/>
              <a:defRPr b="0" i="0" sz="2800" u="none" cap="none" strike="noStrike">
                <a:solidFill>
                  <a:schemeClr val="dk1"/>
                </a:solidFill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ts val="2400"/>
              <a:buChar char="•"/>
              <a:defRPr b="0" i="0" sz="2400" u="none" cap="none" strike="noStrike">
                <a:solidFill>
                  <a:schemeClr val="dk1"/>
                </a:solidFill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–"/>
              <a:defRPr b="0" i="0" sz="2000" u="none" cap="none" strike="noStrike">
                <a:solidFill>
                  <a:schemeClr val="dk1"/>
                </a:solidFill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Char char="»"/>
              <a:defRPr b="0" i="0" sz="20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" name="Google Shape;36;p9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7A0019"/>
              </a:buClr>
              <a:buSzPts val="3200"/>
              <a:buNone/>
              <a:defRPr b="0"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b="0" i="0" sz="1200" u="none" cap="none" strike="noStrike">
                <a:solidFill>
                  <a:schemeClr val="dk1"/>
                </a:solidFill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7A0019"/>
              </a:buClr>
              <a:buSzPts val="2400"/>
              <a:buNone/>
              <a:defRPr b="0" i="0" sz="1000" u="none" cap="none" strike="noStrike">
                <a:solidFill>
                  <a:schemeClr val="dk1"/>
                </a:solidFill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SzPts val="2000"/>
              <a:buNone/>
              <a:defRPr b="0" i="0" sz="900" u="none" cap="none" strike="noStrike">
                <a:solidFill>
                  <a:schemeClr val="dk1"/>
                </a:solidFill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SzPts val="2000"/>
              <a:buNone/>
              <a:defRPr b="0" i="0" sz="900" u="none" cap="none" strike="noStrike">
                <a:solidFill>
                  <a:schemeClr val="dk1"/>
                </a:solidFill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SzPts val="2000"/>
              <a:buNone/>
              <a:defRPr b="0" i="0" sz="900" u="none" cap="none" strike="noStrike">
                <a:solidFill>
                  <a:schemeClr val="dk1"/>
                </a:solidFill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SzPts val="2000"/>
              <a:buNone/>
              <a:defRPr b="0" i="0" sz="900" u="none" cap="none" strike="noStrike">
                <a:solidFill>
                  <a:schemeClr val="dk1"/>
                </a:solidFill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SzPts val="2000"/>
              <a:buNone/>
              <a:defRPr b="0" i="0" sz="900" u="none" cap="none" strike="noStrike">
                <a:solidFill>
                  <a:schemeClr val="dk1"/>
                </a:solidFill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SzPts val="2000"/>
              <a:buNone/>
              <a:defRPr b="0" i="0" sz="900" u="none" cap="none" strike="noStrike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b="1" i="0" sz="2000" u="none" cap="none" strike="noStrike"/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i="0" sz="4400" u="none" cap="none" strike="noStrike">
                <a:solidFill>
                  <a:srgbClr val="7A0019"/>
                </a:solidFill>
              </a:defRPr>
            </a:lvl9pPr>
          </a:lstStyle>
          <a:p/>
        </p:txBody>
      </p:sp>
      <p:sp>
        <p:nvSpPr>
          <p:cNvPr id="39" name="Google Shape;39;p10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rgbClr val="7A0019"/>
              </a:buClr>
              <a:buSzPts val="1400"/>
              <a:buFont typeface="Raleway"/>
              <a:buNone/>
              <a:defRPr b="0" i="0" sz="32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ts val="1400"/>
              <a:buFont typeface="Raleway"/>
              <a:buNone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ts val="1400"/>
              <a:buFont typeface="Raleway"/>
              <a:buNone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1400"/>
              <a:buFont typeface="Raleway"/>
              <a:buNone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1400"/>
              <a:buFont typeface="Raleway"/>
              <a:buNone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1400"/>
              <a:buFont typeface="Raleway"/>
              <a:buNone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1400"/>
              <a:buFont typeface="Raleway"/>
              <a:buNone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1400"/>
              <a:buFont typeface="Raleway"/>
              <a:buNone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1400"/>
              <a:buFont typeface="Raleway"/>
              <a:buNone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0" name="Google Shape;40;p10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7A0019"/>
              </a:buClr>
              <a:buSzPts val="3200"/>
              <a:buNone/>
              <a:defRPr b="0" i="0" sz="1400" u="none" cap="none" strike="noStrike">
                <a:solidFill>
                  <a:schemeClr val="dk1"/>
                </a:solidFill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b="0" i="0" sz="1200" u="none" cap="none" strike="noStrike">
                <a:solidFill>
                  <a:schemeClr val="dk1"/>
                </a:solidFill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7A0019"/>
              </a:buClr>
              <a:buSzPts val="2400"/>
              <a:buNone/>
              <a:defRPr b="0" i="0" sz="1000" u="none" cap="none" strike="noStrike">
                <a:solidFill>
                  <a:schemeClr val="dk1"/>
                </a:solidFill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SzPts val="2000"/>
              <a:buNone/>
              <a:defRPr b="0" i="0" sz="900" u="none" cap="none" strike="noStrike">
                <a:solidFill>
                  <a:schemeClr val="dk1"/>
                </a:solidFill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SzPts val="2000"/>
              <a:buNone/>
              <a:defRPr b="0" i="0" sz="900" u="none" cap="none" strike="noStrike">
                <a:solidFill>
                  <a:schemeClr val="dk1"/>
                </a:solidFill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SzPts val="2000"/>
              <a:buNone/>
              <a:defRPr b="0" i="0" sz="900" u="none" cap="none" strike="noStrike">
                <a:solidFill>
                  <a:schemeClr val="dk1"/>
                </a:solidFill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SzPts val="2000"/>
              <a:buNone/>
              <a:defRPr b="0" i="0" sz="900" u="none" cap="none" strike="noStrike">
                <a:solidFill>
                  <a:schemeClr val="dk1"/>
                </a:solidFill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SzPts val="2000"/>
              <a:buNone/>
              <a:defRPr b="0" i="0" sz="900" u="none" cap="none" strike="noStrike">
                <a:solidFill>
                  <a:schemeClr val="dk1"/>
                </a:solidFill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rgbClr val="7A0019"/>
              </a:buClr>
              <a:buSzPts val="2000"/>
              <a:buNone/>
              <a:defRPr b="0" i="0" sz="900" u="none" cap="none" strike="noStrike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85800" y="2286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E4968"/>
              </a:buClr>
              <a:buSzPts val="4200"/>
              <a:buFont typeface="Raleway"/>
              <a:buNone/>
              <a:defRPr b="0" i="0" sz="4200" u="none" cap="none" strike="noStrike">
                <a:solidFill>
                  <a:srgbClr val="0E496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Clr>
                <a:srgbClr val="0E4968"/>
              </a:buClr>
              <a:buSzPts val="4200"/>
              <a:buFont typeface="Raleway"/>
              <a:buNone/>
              <a:defRPr b="0" i="0" sz="4200" u="none" cap="none" strike="noStrike">
                <a:solidFill>
                  <a:srgbClr val="0E496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Clr>
                <a:srgbClr val="0E4968"/>
              </a:buClr>
              <a:buSzPts val="4200"/>
              <a:buFont typeface="Raleway"/>
              <a:buNone/>
              <a:defRPr b="0" i="0" sz="4200" u="none" cap="none" strike="noStrike">
                <a:solidFill>
                  <a:srgbClr val="0E496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Clr>
                <a:srgbClr val="0E4968"/>
              </a:buClr>
              <a:buSzPts val="4200"/>
              <a:buFont typeface="Raleway"/>
              <a:buNone/>
              <a:defRPr b="0" i="0" sz="4200" u="none" cap="none" strike="noStrike">
                <a:solidFill>
                  <a:srgbClr val="0E496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Clr>
                <a:srgbClr val="0E4968"/>
              </a:buClr>
              <a:buSzPts val="4200"/>
              <a:buFont typeface="Raleway"/>
              <a:buNone/>
              <a:defRPr b="0" i="0" sz="4200" u="none" cap="none" strike="noStrike">
                <a:solidFill>
                  <a:srgbClr val="0E496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Clr>
                <a:srgbClr val="0E4968"/>
              </a:buClr>
              <a:buSzPts val="4200"/>
              <a:buFont typeface="Raleway"/>
              <a:buNone/>
              <a:defRPr b="0" i="0" sz="4200" u="none" cap="none" strike="noStrike">
                <a:solidFill>
                  <a:srgbClr val="0E496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Clr>
                <a:srgbClr val="0E4968"/>
              </a:buClr>
              <a:buSzPts val="4200"/>
              <a:buFont typeface="Raleway"/>
              <a:buNone/>
              <a:defRPr b="0" i="0" sz="4200" u="none" cap="none" strike="noStrike">
                <a:solidFill>
                  <a:srgbClr val="0E496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Clr>
                <a:srgbClr val="0E4968"/>
              </a:buClr>
              <a:buSzPts val="4200"/>
              <a:buFont typeface="Raleway"/>
              <a:buNone/>
              <a:defRPr b="0" i="0" sz="4200" u="none" cap="none" strike="noStrike">
                <a:solidFill>
                  <a:srgbClr val="0E496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Clr>
                <a:srgbClr val="0E4968"/>
              </a:buClr>
              <a:buSzPts val="4200"/>
              <a:buFont typeface="Raleway"/>
              <a:buNone/>
              <a:defRPr b="0" i="0" sz="4200" u="none" cap="none" strike="noStrike">
                <a:solidFill>
                  <a:srgbClr val="0E496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85800" y="1314450"/>
            <a:ext cx="7772400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7A0019"/>
              </a:buClr>
              <a:buSzPts val="3200"/>
              <a:buFont typeface="Raleway"/>
              <a:buChar char="•"/>
              <a:defRPr b="0" i="0" sz="32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7A0019"/>
              </a:buClr>
              <a:buSzPts val="2800"/>
              <a:buFont typeface="Raleway"/>
              <a:buChar char="–"/>
              <a:defRPr b="0" i="0" sz="28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7A0019"/>
              </a:buClr>
              <a:buSzPts val="2400"/>
              <a:buFont typeface="Raleway"/>
              <a:buChar char="•"/>
              <a:defRPr b="0" i="0" sz="2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Raleway"/>
              <a:buChar char="–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Raleway"/>
              <a:buChar char="»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Raleway"/>
              <a:buChar char="»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Raleway"/>
              <a:buChar char="»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Raleway"/>
              <a:buChar char="»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Raleway"/>
              <a:buChar char="»"/>
              <a:defRPr b="0" i="0" sz="20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pic>
        <p:nvPicPr>
          <p:cNvPr descr="OUE-ASR.png" id="8" name="Google Shape;8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4457700"/>
            <a:ext cx="91440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/>
          <p:nvPr/>
        </p:nvSpPr>
        <p:spPr>
          <a:xfrm>
            <a:off x="192550" y="4588050"/>
            <a:ext cx="2769900" cy="433200"/>
          </a:xfrm>
          <a:prstGeom prst="rect">
            <a:avLst/>
          </a:prstGeom>
          <a:solidFill>
            <a:srgbClr val="7A00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1"/>
          <p:cNvSpPr txBox="1"/>
          <p:nvPr/>
        </p:nvSpPr>
        <p:spPr>
          <a:xfrm>
            <a:off x="399925" y="4660275"/>
            <a:ext cx="27549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Academic Support Resources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financialaidtoolkit.ed.gov/tk/announcement-detail.jsp?id=fafsa-prototype" TargetMode="External"/><Relationship Id="rId4" Type="http://schemas.openxmlformats.org/officeDocument/2006/relationships/hyperlink" Target="https://fsapartners.ed.gov/knowledge-center/library/electronic-announcements/2023-08-07/key-terms-definitions-and-systems-related-fafsa-simplification-and-future-acts-updated-aug-25-2023" TargetMode="External"/><Relationship Id="rId5" Type="http://schemas.openxmlformats.org/officeDocument/2006/relationships/hyperlink" Target="https://studentaid.gov/aid-estimator/" TargetMode="External"/><Relationship Id="rId6" Type="http://schemas.openxmlformats.org/officeDocument/2006/relationships/hyperlink" Target="https://www.nasfaa.org/uploads/documents/FAFSA_Methodology_Determination_Pell_Title_IV.pdf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7" Type="http://schemas.openxmlformats.org/officeDocument/2006/relationships/image" Target="../media/image1.png"/><Relationship Id="rId8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685800" y="1485900"/>
            <a:ext cx="77724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200"/>
              <a:t>FAFSA Simplification </a:t>
            </a:r>
            <a:endParaRPr b="0" sz="4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200"/>
              <a:t>‘Catch-Up’ Session</a:t>
            </a:r>
            <a:endParaRPr b="0" sz="4200"/>
          </a:p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MAFAA</a:t>
            </a:r>
            <a:endParaRPr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December 5,2023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311700" y="33420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Steps for Contributors</a:t>
            </a:r>
            <a:endParaRPr sz="3700"/>
          </a:p>
        </p:txBody>
      </p:sp>
      <p:grpSp>
        <p:nvGrpSpPr>
          <p:cNvPr id="121" name="Google Shape;121;p23"/>
          <p:cNvGrpSpPr/>
          <p:nvPr/>
        </p:nvGrpSpPr>
        <p:grpSpPr>
          <a:xfrm>
            <a:off x="0" y="1189989"/>
            <a:ext cx="2214600" cy="3217636"/>
            <a:chOff x="0" y="1189989"/>
            <a:chExt cx="2214600" cy="3217636"/>
          </a:xfrm>
        </p:grpSpPr>
        <p:sp>
          <p:nvSpPr>
            <p:cNvPr id="122" name="Google Shape;122;p23"/>
            <p:cNvSpPr/>
            <p:nvPr/>
          </p:nvSpPr>
          <p:spPr>
            <a:xfrm>
              <a:off x="0" y="1189989"/>
              <a:ext cx="2214600" cy="669000"/>
            </a:xfrm>
            <a:prstGeom prst="homePlate">
              <a:avLst>
                <a:gd fmla="val 50000" name="adj"/>
              </a:avLst>
            </a:prstGeom>
            <a:solidFill>
              <a:srgbClr val="8020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Step</a:t>
              </a: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1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" name="Google Shape;123;p23"/>
            <p:cNvSpPr txBox="1"/>
            <p:nvPr/>
          </p:nvSpPr>
          <p:spPr>
            <a:xfrm>
              <a:off x="2950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Roboto"/>
                  <a:ea typeface="Roboto"/>
                  <a:cs typeface="Roboto"/>
                  <a:sym typeface="Roboto"/>
                </a:rPr>
                <a:t>Receives email informing them they’ve been </a:t>
              </a:r>
              <a:r>
                <a:rPr lang="en" sz="1500">
                  <a:latin typeface="Roboto"/>
                  <a:ea typeface="Roboto"/>
                  <a:cs typeface="Roboto"/>
                  <a:sym typeface="Roboto"/>
                </a:rPr>
                <a:t>identified</a:t>
              </a:r>
              <a:r>
                <a:rPr lang="en" sz="1500">
                  <a:latin typeface="Roboto"/>
                  <a:ea typeface="Roboto"/>
                  <a:cs typeface="Roboto"/>
                  <a:sym typeface="Roboto"/>
                </a:rPr>
                <a:t> as a contributor. </a:t>
              </a:r>
              <a:endParaRPr sz="15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4" name="Google Shape;124;p23"/>
          <p:cNvGrpSpPr/>
          <p:nvPr/>
        </p:nvGrpSpPr>
        <p:grpSpPr>
          <a:xfrm>
            <a:off x="1838325" y="1189775"/>
            <a:ext cx="2064000" cy="3217850"/>
            <a:chOff x="1838325" y="1189775"/>
            <a:chExt cx="2064000" cy="3217850"/>
          </a:xfrm>
        </p:grpSpPr>
        <p:sp>
          <p:nvSpPr>
            <p:cNvPr id="125" name="Google Shape;125;p23"/>
            <p:cNvSpPr/>
            <p:nvPr/>
          </p:nvSpPr>
          <p:spPr>
            <a:xfrm>
              <a:off x="1838325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Step</a:t>
              </a: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2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6" name="Google Shape;126;p23"/>
            <p:cNvSpPr txBox="1"/>
            <p:nvPr/>
          </p:nvSpPr>
          <p:spPr>
            <a:xfrm>
              <a:off x="20172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Roboto"/>
                  <a:ea typeface="Roboto"/>
                  <a:cs typeface="Roboto"/>
                  <a:sym typeface="Roboto"/>
                </a:rPr>
                <a:t>Creates a studentaid.gov account if they don’t already have one. </a:t>
              </a:r>
              <a:endParaRPr sz="15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7" name="Google Shape;127;p23"/>
          <p:cNvGrpSpPr/>
          <p:nvPr/>
        </p:nvGrpSpPr>
        <p:grpSpPr>
          <a:xfrm>
            <a:off x="3516750" y="1189775"/>
            <a:ext cx="2064000" cy="3217850"/>
            <a:chOff x="3516750" y="1189775"/>
            <a:chExt cx="2064000" cy="3217850"/>
          </a:xfrm>
        </p:grpSpPr>
        <p:sp>
          <p:nvSpPr>
            <p:cNvPr id="128" name="Google Shape;128;p23"/>
            <p:cNvSpPr/>
            <p:nvPr/>
          </p:nvSpPr>
          <p:spPr>
            <a:xfrm>
              <a:off x="3516750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B02C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Step 3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9" name="Google Shape;129;p23"/>
            <p:cNvSpPr txBox="1"/>
            <p:nvPr/>
          </p:nvSpPr>
          <p:spPr>
            <a:xfrm>
              <a:off x="37394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Roboto"/>
                  <a:ea typeface="Roboto"/>
                  <a:cs typeface="Roboto"/>
                  <a:sym typeface="Roboto"/>
                </a:rPr>
                <a:t>L</a:t>
              </a:r>
              <a:r>
                <a:rPr lang="en" sz="1500">
                  <a:latin typeface="Roboto"/>
                  <a:ea typeface="Roboto"/>
                  <a:cs typeface="Roboto"/>
                  <a:sym typeface="Roboto"/>
                </a:rPr>
                <a:t>ogs in to account using their username and password. </a:t>
              </a:r>
              <a:endParaRPr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0" name="Google Shape;130;p23"/>
          <p:cNvGrpSpPr/>
          <p:nvPr/>
        </p:nvGrpSpPr>
        <p:grpSpPr>
          <a:xfrm>
            <a:off x="6874025" y="1189775"/>
            <a:ext cx="2064000" cy="3217850"/>
            <a:chOff x="6874025" y="1189775"/>
            <a:chExt cx="2064000" cy="3217850"/>
          </a:xfrm>
        </p:grpSpPr>
        <p:sp>
          <p:nvSpPr>
            <p:cNvPr id="131" name="Google Shape;131;p23"/>
            <p:cNvSpPr/>
            <p:nvPr/>
          </p:nvSpPr>
          <p:spPr>
            <a:xfrm>
              <a:off x="6874025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D83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Step</a:t>
              </a: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5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" name="Google Shape;132;p23"/>
            <p:cNvSpPr txBox="1"/>
            <p:nvPr/>
          </p:nvSpPr>
          <p:spPr>
            <a:xfrm>
              <a:off x="71838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Roboto"/>
                  <a:ea typeface="Roboto"/>
                  <a:cs typeface="Roboto"/>
                  <a:sym typeface="Roboto"/>
                </a:rPr>
                <a:t>Provides the required information on the student’s FAFSA form.</a:t>
              </a: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3" name="Google Shape;133;p23"/>
          <p:cNvGrpSpPr/>
          <p:nvPr/>
        </p:nvGrpSpPr>
        <p:grpSpPr>
          <a:xfrm>
            <a:off x="5195350" y="1189775"/>
            <a:ext cx="2064000" cy="3217850"/>
            <a:chOff x="5195350" y="1189775"/>
            <a:chExt cx="2064000" cy="3217850"/>
          </a:xfrm>
        </p:grpSpPr>
        <p:sp>
          <p:nvSpPr>
            <p:cNvPr id="134" name="Google Shape;134;p23"/>
            <p:cNvSpPr/>
            <p:nvPr/>
          </p:nvSpPr>
          <p:spPr>
            <a:xfrm>
              <a:off x="5195350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Step</a:t>
              </a: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4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" name="Google Shape;135;p23"/>
            <p:cNvSpPr txBox="1"/>
            <p:nvPr/>
          </p:nvSpPr>
          <p:spPr>
            <a:xfrm>
              <a:off x="54616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latin typeface="Roboto"/>
                  <a:ea typeface="Roboto"/>
                  <a:cs typeface="Roboto"/>
                  <a:sym typeface="Roboto"/>
                </a:rPr>
                <a:t>Reviews info about completing their section of the FAFSA and </a:t>
              </a:r>
              <a:r>
                <a:rPr b="1" lang="en" sz="1500">
                  <a:latin typeface="Roboto"/>
                  <a:ea typeface="Roboto"/>
                  <a:cs typeface="Roboto"/>
                  <a:sym typeface="Roboto"/>
                </a:rPr>
                <a:t>gives consent. </a:t>
              </a:r>
              <a:endParaRPr b="1" sz="15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Consent</a:t>
            </a:r>
            <a:endParaRPr/>
          </a:p>
        </p:txBody>
      </p:sp>
      <p:sp>
        <p:nvSpPr>
          <p:cNvPr id="141" name="Google Shape;141;p24"/>
          <p:cNvSpPr txBox="1"/>
          <p:nvPr>
            <p:ph idx="1" type="body"/>
          </p:nvPr>
        </p:nvSpPr>
        <p:spPr>
          <a:xfrm>
            <a:off x="311700" y="11208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</a:pPr>
            <a:r>
              <a:rPr lang="en" sz="1700" u="sng"/>
              <a:t>Consent </a:t>
            </a:r>
            <a:r>
              <a:rPr lang="en" sz="1700"/>
              <a:t>for Direct Data Exchange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>
                <a:latin typeface="Raleway SemiBold"/>
                <a:ea typeface="Raleway SemiBold"/>
                <a:cs typeface="Raleway SemiBold"/>
                <a:sym typeface="Raleway SemiBold"/>
              </a:rPr>
              <a:t>Required </a:t>
            </a:r>
            <a:r>
              <a:rPr lang="en" sz="1700"/>
              <a:t>by all applicants and contributors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–"/>
            </a:pPr>
            <a:r>
              <a:rPr lang="en" sz="1700"/>
              <a:t>Essentially terms of service agreement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–"/>
            </a:pPr>
            <a:r>
              <a:rPr lang="en" sz="1700"/>
              <a:t>Consent must also be given by those who:</a:t>
            </a:r>
            <a:endParaRPr sz="1700"/>
          </a:p>
          <a:p>
            <a:pPr indent="-3365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Enter in tax information manually</a:t>
            </a:r>
            <a:endParaRPr sz="1700"/>
          </a:p>
          <a:p>
            <a:pPr indent="-3365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Did not work/file taxes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If consent is not given at any point, the student will </a:t>
            </a:r>
            <a:r>
              <a:rPr b="1" lang="en" sz="1700"/>
              <a:t>not </a:t>
            </a:r>
            <a:r>
              <a:rPr lang="en" sz="1700"/>
              <a:t>be eligible for federal student aid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Can make corrections if they did not originally provide consent </a:t>
            </a:r>
            <a:endParaRPr sz="1700"/>
          </a:p>
          <a:p>
            <a:pPr indent="0" lvl="0" marL="4572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9144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type="title"/>
          </p:nvPr>
        </p:nvSpPr>
        <p:spPr>
          <a:xfrm>
            <a:off x="399875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Student Questions Removed</a:t>
            </a:r>
            <a:endParaRPr sz="3300"/>
          </a:p>
        </p:txBody>
      </p:sp>
      <p:sp>
        <p:nvSpPr>
          <p:cNvPr id="147" name="Google Shape;147;p25"/>
          <p:cNvSpPr txBox="1"/>
          <p:nvPr>
            <p:ph idx="1" type="body"/>
          </p:nvPr>
        </p:nvSpPr>
        <p:spPr>
          <a:xfrm>
            <a:off x="457200" y="683550"/>
            <a:ext cx="3773700" cy="29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7215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7215"/>
          </a:p>
          <a:p>
            <a:pPr indent="-343144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ct val="100000"/>
              <a:buChar char="•"/>
            </a:pPr>
            <a:r>
              <a:rPr lang="en" sz="7215"/>
              <a:t>Driver’s license number/state</a:t>
            </a:r>
            <a:endParaRPr sz="7215"/>
          </a:p>
          <a:p>
            <a:pPr indent="-343144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ct val="100000"/>
              <a:buChar char="•"/>
            </a:pPr>
            <a:r>
              <a:rPr lang="en" sz="7215"/>
              <a:t>Housing question</a:t>
            </a:r>
            <a:endParaRPr sz="7215"/>
          </a:p>
          <a:p>
            <a:pPr indent="-343144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ct val="100000"/>
              <a:buChar char="•"/>
            </a:pPr>
            <a:r>
              <a:rPr lang="en" sz="7215"/>
              <a:t>Federal work study preference </a:t>
            </a:r>
            <a:endParaRPr sz="7215"/>
          </a:p>
          <a:p>
            <a:pPr indent="-343144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ct val="100000"/>
              <a:buChar char="•"/>
            </a:pPr>
            <a:r>
              <a:rPr lang="en" sz="7215"/>
              <a:t>Taxable </a:t>
            </a:r>
            <a:r>
              <a:rPr lang="en" sz="7215"/>
              <a:t>earnings</a:t>
            </a:r>
            <a:r>
              <a:rPr lang="en" sz="7215"/>
              <a:t> from need-based employment </a:t>
            </a:r>
            <a:endParaRPr sz="7215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48" name="Google Shape;148;p25"/>
          <p:cNvSpPr txBox="1"/>
          <p:nvPr/>
        </p:nvSpPr>
        <p:spPr>
          <a:xfrm>
            <a:off x="4230900" y="891450"/>
            <a:ext cx="4210500" cy="27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ts val="1800"/>
              <a:buFont typeface="Raleway"/>
              <a:buChar char="•"/>
            </a:pPr>
            <a:r>
              <a:rPr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Tax/income questions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ts val="1800"/>
              <a:buFont typeface="Raleway"/>
              <a:buChar char="•"/>
            </a:pPr>
            <a:r>
              <a:rPr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Untaxed income not on 1040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ts val="1800"/>
              <a:buFont typeface="Raleway"/>
              <a:buChar char="•"/>
            </a:pPr>
            <a:r>
              <a:rPr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Additional financial information 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ts val="1800"/>
              <a:buFont typeface="Raleway"/>
              <a:buChar char="•"/>
            </a:pPr>
            <a:r>
              <a:rPr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Dislocated worker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ts val="1800"/>
              <a:buFont typeface="Raleway"/>
              <a:buChar char="•"/>
            </a:pPr>
            <a:r>
              <a:rPr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Whether or not they filed a schedule 1</a:t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Parent Questions</a:t>
            </a:r>
            <a:endParaRPr sz="3300"/>
          </a:p>
        </p:txBody>
      </p:sp>
      <p:sp>
        <p:nvSpPr>
          <p:cNvPr id="154" name="Google Shape;154;p26"/>
          <p:cNvSpPr txBox="1"/>
          <p:nvPr>
            <p:ph idx="1" type="body"/>
          </p:nvPr>
        </p:nvSpPr>
        <p:spPr>
          <a:xfrm>
            <a:off x="651275" y="1063375"/>
            <a:ext cx="4054800" cy="26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Changed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ts val="1700"/>
              <a:buChar char="•"/>
            </a:pPr>
            <a:r>
              <a:rPr lang="en" sz="1700"/>
              <a:t>Number in college </a:t>
            </a:r>
            <a:endParaRPr sz="17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/>
              <a:t>Still asked this year but not used in calculation</a:t>
            </a:r>
            <a:endParaRPr i="1" sz="17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1700"/>
              <a:buChar char="•"/>
            </a:pPr>
            <a:r>
              <a:rPr lang="en" sz="1700"/>
              <a:t>Child support received </a:t>
            </a:r>
            <a:endParaRPr sz="17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/>
              <a:t>Now an asset</a:t>
            </a:r>
            <a:endParaRPr i="1" sz="17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55" name="Google Shape;155;p26"/>
          <p:cNvSpPr txBox="1"/>
          <p:nvPr/>
        </p:nvSpPr>
        <p:spPr>
          <a:xfrm>
            <a:off x="4706075" y="986400"/>
            <a:ext cx="39060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Removed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ts val="1800"/>
              <a:buFont typeface="Raleway"/>
              <a:buChar char="•"/>
            </a:pPr>
            <a:r>
              <a:rPr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Child support paid 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ts val="1800"/>
              <a:buFont typeface="Raleway"/>
              <a:buChar char="•"/>
            </a:pPr>
            <a:r>
              <a:rPr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Tax/income questions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ts val="1800"/>
              <a:buFont typeface="Raleway"/>
              <a:buChar char="•"/>
            </a:pPr>
            <a:r>
              <a:rPr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Untaxed income not on 1040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ts val="1800"/>
              <a:buFont typeface="Raleway"/>
              <a:buChar char="•"/>
            </a:pPr>
            <a:r>
              <a:rPr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Additional financial information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ts val="1800"/>
              <a:buFont typeface="Raleway"/>
              <a:buChar char="•"/>
            </a:pPr>
            <a:r>
              <a:rPr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Dislocated worker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ts val="1800"/>
              <a:buFont typeface="Raleway"/>
              <a:buChar char="•"/>
            </a:pPr>
            <a:r>
              <a:rPr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Whether or not they filed a schedule 1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New Additions</a:t>
            </a:r>
            <a:endParaRPr sz="3700"/>
          </a:p>
        </p:txBody>
      </p:sp>
      <p:sp>
        <p:nvSpPr>
          <p:cNvPr id="161" name="Google Shape;161;p27"/>
          <p:cNvSpPr txBox="1"/>
          <p:nvPr>
            <p:ph idx="1" type="body"/>
          </p:nvPr>
        </p:nvSpPr>
        <p:spPr>
          <a:xfrm>
            <a:off x="509425" y="915425"/>
            <a:ext cx="7759500" cy="29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Demographics 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" sz="1600"/>
              <a:t>Race/Ethnicity/Gender questions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" sz="1600"/>
              <a:t>Students will be </a:t>
            </a:r>
            <a:r>
              <a:rPr b="1" lang="en" sz="1600"/>
              <a:t>required </a:t>
            </a:r>
            <a:r>
              <a:rPr lang="en" sz="1600"/>
              <a:t>to answer questions, but can respond with ‘Prefer not to Answer’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</a:pPr>
            <a:r>
              <a:rPr lang="en" sz="1600"/>
              <a:t>The results of these questions will </a:t>
            </a:r>
            <a:r>
              <a:rPr b="1" lang="en" sz="1600"/>
              <a:t>not </a:t>
            </a:r>
            <a:r>
              <a:rPr lang="en" sz="1600"/>
              <a:t>be sent to schools - for data collection purposes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Option to add 20 schools (formerly 10)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1000"/>
              </a:spcAft>
              <a:buSzPts val="1600"/>
              <a:buChar char="•"/>
            </a:pPr>
            <a:r>
              <a:rPr lang="en" sz="1600"/>
              <a:t>11 languages (English and Spanish - others over the phone)</a:t>
            </a:r>
            <a:endParaRPr sz="1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Specific Populations</a:t>
            </a:r>
            <a:endParaRPr sz="3700"/>
          </a:p>
        </p:txBody>
      </p:sp>
      <p:sp>
        <p:nvSpPr>
          <p:cNvPr id="167" name="Google Shape;167;p28"/>
          <p:cNvSpPr txBox="1"/>
          <p:nvPr>
            <p:ph idx="1" type="body"/>
          </p:nvPr>
        </p:nvSpPr>
        <p:spPr>
          <a:xfrm>
            <a:off x="457200" y="977025"/>
            <a:ext cx="8298000" cy="35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48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Unaccompanied</a:t>
            </a:r>
            <a:r>
              <a:rPr lang="en" sz="1600"/>
              <a:t> Homeless Youth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" sz="1400"/>
              <a:t>Unaccompanied and 1) homeless or 2) self-supporting and at risk of being homeless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" sz="1400"/>
              <a:t>Check determination (designee of homeless youth program, high school counselor, TRIO or GEAR UP director, FAA, or none of the above)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" sz="1400"/>
              <a:t>None of the above = </a:t>
            </a:r>
            <a:r>
              <a:rPr lang="en" sz="1400" u="sng"/>
              <a:t>provisional independent status</a:t>
            </a:r>
            <a:endParaRPr sz="1400" u="sng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Unusual Circumstances</a:t>
            </a:r>
            <a:endParaRPr sz="16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–"/>
            </a:pPr>
            <a:r>
              <a:rPr lang="en" sz="1500"/>
              <a:t>Student is unable to contact parent/contact poses a risk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–"/>
            </a:pPr>
            <a:r>
              <a:rPr lang="en" sz="1400"/>
              <a:t>Applicants will be granted </a:t>
            </a:r>
            <a:r>
              <a:rPr lang="en" sz="1400" u="sng"/>
              <a:t>provisional independent status</a:t>
            </a:r>
            <a:endParaRPr sz="1400" u="sng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" sz="1400"/>
              <a:t>Dependency override process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" sz="1400"/>
              <a:t>If approved, status will remain independent (as long as circumstances are don’t change)</a:t>
            </a:r>
            <a:endParaRPr sz="1800" u="sng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Unsubsidized Loan Only 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" sz="1400"/>
              <a:t>Recommended outreach</a:t>
            </a:r>
            <a:endParaRPr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>
            <p:ph type="title"/>
          </p:nvPr>
        </p:nvSpPr>
        <p:spPr>
          <a:xfrm>
            <a:off x="311700" y="2275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Unusual vs. Special Circumstances</a:t>
            </a:r>
            <a:endParaRPr sz="3300"/>
          </a:p>
        </p:txBody>
      </p:sp>
      <p:graphicFrame>
        <p:nvGraphicFramePr>
          <p:cNvPr id="173" name="Google Shape;173;p29"/>
          <p:cNvGraphicFramePr/>
          <p:nvPr/>
        </p:nvGraphicFramePr>
        <p:xfrm>
          <a:off x="930000" y="10134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{FFF14692-26BF-4794-88A9-8CD2A86C503B}</a:tableStyleId>
              </a:tblPr>
              <a:tblGrid>
                <a:gridCol w="3642000"/>
                <a:gridCol w="3642000"/>
              </a:tblGrid>
              <a:tr h="570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Unusual Circumstances</a:t>
                      </a:r>
                      <a:endParaRPr b="1" sz="2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Special Circumstances</a:t>
                      </a:r>
                      <a:endParaRPr b="1" sz="2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solidFill>
                      <a:srgbClr val="FFCC33"/>
                    </a:solidFill>
                  </a:tcPr>
                </a:tc>
              </a:tr>
              <a:tr h="2850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Student is </a:t>
                      </a: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unable </a:t>
                      </a: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to provide parent information due to </a:t>
                      </a: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unusual</a:t>
                      </a: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circumstances. 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Examples:  </a:t>
                      </a:r>
                      <a:endParaRPr u="sng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aleway"/>
                        <a:buChar char="●"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Human trafficking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aleway"/>
                        <a:buChar char="●"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Legally granted refugee or asylum status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aleway"/>
                        <a:buChar char="●"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Parental abandonment, estrangement, or abuse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aleway"/>
                        <a:buChar char="●"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Student or parental </a:t>
                      </a: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incarceration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Student or contributor experiences </a:t>
                      </a: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significant</a:t>
                      </a: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changes to their </a:t>
                      </a:r>
                      <a:r>
                        <a:rPr b="1"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financial </a:t>
                      </a: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situation. 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Examples: </a:t>
                      </a:r>
                      <a:endParaRPr u="sng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aleway"/>
                        <a:buChar char="●"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Loss of employment or financial assets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aleway"/>
                        <a:buChar char="●"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Reduction in income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aleway"/>
                        <a:buChar char="●"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Tuition expenses at post secondary school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Raleway"/>
                        <a:buChar char="●"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High medical expenses not covered by insurance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DDX and FTI</a:t>
            </a:r>
            <a:endParaRPr/>
          </a:p>
        </p:txBody>
      </p:sp>
      <p:sp>
        <p:nvSpPr>
          <p:cNvPr id="179" name="Google Shape;179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05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IRS DRT = </a:t>
            </a:r>
            <a:r>
              <a:rPr lang="en" sz="2000" u="sng"/>
              <a:t>Direct Data Exchange (DDX)</a:t>
            </a:r>
            <a:endParaRPr sz="2000" u="sng"/>
          </a:p>
          <a:p>
            <a:pPr indent="-355600" lvl="1" marL="9144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en" sz="2000"/>
              <a:t>No more IRS DRT button/redirect to IRS</a:t>
            </a:r>
            <a:endParaRPr sz="2000"/>
          </a:p>
          <a:p>
            <a:pPr indent="-35560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The DDX will bring over </a:t>
            </a:r>
            <a:r>
              <a:rPr lang="en" sz="2000" u="sng"/>
              <a:t>Federal Tax Information (FTI)</a:t>
            </a:r>
            <a:endParaRPr sz="2000" u="sng"/>
          </a:p>
          <a:p>
            <a:pPr indent="-355600" lvl="1" marL="9144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en" sz="2000"/>
              <a:t>Manual data entry may still be required</a:t>
            </a:r>
            <a:endParaRPr sz="2000"/>
          </a:p>
          <a:p>
            <a:pPr indent="-355600" lvl="1" marL="9144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en" sz="2000"/>
              <a:t>FTI is </a:t>
            </a:r>
            <a:r>
              <a:rPr lang="en" sz="2000" u="sng"/>
              <a:t>Controlled Unclassified Information (CUI)</a:t>
            </a:r>
            <a:r>
              <a:rPr b="1" lang="en" sz="2000"/>
              <a:t> </a:t>
            </a:r>
            <a:endParaRPr b="1" sz="2000"/>
          </a:p>
          <a:p>
            <a:pPr indent="-355600" lvl="2" marL="13716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HIGHLY protected</a:t>
            </a:r>
            <a:endParaRPr sz="2000"/>
          </a:p>
          <a:p>
            <a:pPr indent="-355600" lvl="0" marL="457200" rtl="0" algn="l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•"/>
            </a:pPr>
            <a:r>
              <a:rPr lang="en" sz="2000"/>
              <a:t>Family Size will be transferred</a:t>
            </a:r>
            <a:endParaRPr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Verification</a:t>
            </a:r>
            <a:endParaRPr/>
          </a:p>
        </p:txBody>
      </p:sp>
      <p:sp>
        <p:nvSpPr>
          <p:cNvPr id="185" name="Google Shape;18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5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New Items for Review</a:t>
            </a:r>
            <a:endParaRPr sz="2400"/>
          </a:p>
          <a:p>
            <a:pPr indent="-35560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en" sz="2000"/>
              <a:t>Foreign Income Exclusion</a:t>
            </a:r>
            <a:endParaRPr sz="2000"/>
          </a:p>
          <a:p>
            <a:pPr indent="-35560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en" sz="2000"/>
              <a:t>Income Earned from Work</a:t>
            </a:r>
            <a:endParaRPr sz="2000"/>
          </a:p>
          <a:p>
            <a:pPr indent="-35560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en" sz="2000"/>
              <a:t>Amended Tax Returns (1040X)</a:t>
            </a:r>
            <a:br>
              <a:rPr lang="en" sz="2000"/>
            </a:br>
            <a:endParaRPr sz="2000"/>
          </a:p>
          <a:p>
            <a:pPr indent="-35560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en" sz="2000"/>
              <a:t>Verification of Non Filing (VONF) - BYE! </a:t>
            </a:r>
            <a:br>
              <a:rPr lang="en" sz="2000"/>
            </a:br>
            <a:endParaRPr sz="2000"/>
          </a:p>
          <a:p>
            <a:pPr indent="-355600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en" sz="2000"/>
              <a:t>V4/V5 Statement of Ed Purpose</a:t>
            </a:r>
            <a:endParaRPr sz="20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/>
          <p:nvPr>
            <p:ph type="title"/>
          </p:nvPr>
        </p:nvSpPr>
        <p:spPr>
          <a:xfrm>
            <a:off x="311700" y="33730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Student Aid Index (SAI) Formula</a:t>
            </a:r>
            <a:endParaRPr sz="3500"/>
          </a:p>
        </p:txBody>
      </p:sp>
      <p:sp>
        <p:nvSpPr>
          <p:cNvPr id="191" name="Google Shape;191;p32"/>
          <p:cNvSpPr txBox="1"/>
          <p:nvPr>
            <p:ph idx="1" type="body"/>
          </p:nvPr>
        </p:nvSpPr>
        <p:spPr>
          <a:xfrm>
            <a:off x="311700" y="968775"/>
            <a:ext cx="8520600" cy="36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900"/>
              <a:t>Expected Family Contribution (EFC) will now be</a:t>
            </a:r>
            <a:r>
              <a:rPr lang="en" sz="1900" u="sng"/>
              <a:t> Student Aid Index (SAI)</a:t>
            </a:r>
            <a:br>
              <a:rPr lang="en" sz="1900" u="sng"/>
            </a:br>
            <a:endParaRPr sz="1900" u="sng"/>
          </a:p>
          <a:p>
            <a:pPr indent="-349250" lvl="0" marL="457200" rtl="0" algn="l">
              <a:spcBef>
                <a:spcPts val="64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Negative SAI (-1,500), treated like a 0 EFC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Number in college still being asked, but not included in SAI calc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Assets will now include: </a:t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–"/>
            </a:pPr>
            <a:r>
              <a:rPr lang="en" sz="1900"/>
              <a:t>Child Support Received</a:t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900"/>
              <a:buChar char="–"/>
            </a:pPr>
            <a:r>
              <a:rPr lang="en" sz="1900"/>
              <a:t>Family Farms* and Small Businesses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900"/>
              <a:buChar char="•"/>
            </a:pPr>
            <a:r>
              <a:rPr lang="en" sz="1900"/>
              <a:t>Does NOT determine Pell Grant amount</a:t>
            </a:r>
            <a:endParaRPr sz="19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685800" y="228600"/>
            <a:ext cx="77724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Intros</a:t>
            </a:r>
            <a:endParaRPr sz="3200"/>
          </a:p>
        </p:txBody>
      </p:sp>
      <p:pic>
        <p:nvPicPr>
          <p:cNvPr id="62" name="Google Shape;62;p15"/>
          <p:cNvPicPr preferRelativeResize="0"/>
          <p:nvPr/>
        </p:nvPicPr>
        <p:blipFill rotWithShape="1">
          <a:blip r:embed="rId3">
            <a:alphaModFix/>
          </a:blip>
          <a:srcRect b="29631" l="0" r="0" t="5981"/>
          <a:stretch/>
        </p:blipFill>
        <p:spPr>
          <a:xfrm>
            <a:off x="1399450" y="1022723"/>
            <a:ext cx="2369825" cy="228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6050" y="979200"/>
            <a:ext cx="2369826" cy="236982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/>
          <p:nvPr/>
        </p:nvSpPr>
        <p:spPr>
          <a:xfrm>
            <a:off x="1399450" y="3298100"/>
            <a:ext cx="24744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Ali Facklam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University of Minnesota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she/her</a:t>
            </a: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	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5" name="Google Shape;65;p15"/>
          <p:cNvSpPr txBox="1"/>
          <p:nvPr/>
        </p:nvSpPr>
        <p:spPr>
          <a:xfrm>
            <a:off x="5306050" y="3304550"/>
            <a:ext cx="2571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Kaity Sharp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University of Minnesota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she/her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382" y="0"/>
            <a:ext cx="75852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3"/>
          <p:cNvSpPr/>
          <p:nvPr/>
        </p:nvSpPr>
        <p:spPr>
          <a:xfrm>
            <a:off x="0" y="4433700"/>
            <a:ext cx="779400" cy="709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8" name="Google Shape;198;p33"/>
          <p:cNvSpPr/>
          <p:nvPr/>
        </p:nvSpPr>
        <p:spPr>
          <a:xfrm>
            <a:off x="8364625" y="4433700"/>
            <a:ext cx="779400" cy="709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 txBox="1"/>
          <p:nvPr>
            <p:ph type="title"/>
          </p:nvPr>
        </p:nvSpPr>
        <p:spPr>
          <a:xfrm>
            <a:off x="311700" y="141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Pell Grant </a:t>
            </a:r>
            <a:r>
              <a:rPr lang="en"/>
              <a:t>Eligibility</a:t>
            </a:r>
            <a:endParaRPr/>
          </a:p>
        </p:txBody>
      </p:sp>
      <p:sp>
        <p:nvSpPr>
          <p:cNvPr id="204" name="Google Shape;204;p34"/>
          <p:cNvSpPr txBox="1"/>
          <p:nvPr>
            <p:ph idx="1" type="body"/>
          </p:nvPr>
        </p:nvSpPr>
        <p:spPr>
          <a:xfrm>
            <a:off x="311700" y="713725"/>
            <a:ext cx="8520600" cy="9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500"/>
              <a:t>Family should be able to determine their Pell grant amount by answering a few questions</a:t>
            </a:r>
            <a:endParaRPr/>
          </a:p>
        </p:txBody>
      </p:sp>
      <p:grpSp>
        <p:nvGrpSpPr>
          <p:cNvPr id="205" name="Google Shape;205;p34"/>
          <p:cNvGrpSpPr/>
          <p:nvPr/>
        </p:nvGrpSpPr>
        <p:grpSpPr>
          <a:xfrm>
            <a:off x="1237149" y="1348324"/>
            <a:ext cx="7271821" cy="930772"/>
            <a:chOff x="710674" y="1323164"/>
            <a:chExt cx="7301025" cy="760559"/>
          </a:xfrm>
        </p:grpSpPr>
        <p:sp>
          <p:nvSpPr>
            <p:cNvPr id="206" name="Google Shape;206;p34"/>
            <p:cNvSpPr txBox="1"/>
            <p:nvPr/>
          </p:nvSpPr>
          <p:spPr>
            <a:xfrm>
              <a:off x="710674" y="1373350"/>
              <a:ext cx="20043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rgbClr val="802017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Maximum Pell Grant</a:t>
              </a:r>
              <a:endParaRPr sz="1900">
                <a:solidFill>
                  <a:srgbClr val="802017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207" name="Google Shape;207;p34"/>
            <p:cNvSpPr/>
            <p:nvPr/>
          </p:nvSpPr>
          <p:spPr>
            <a:xfrm>
              <a:off x="2789785" y="1323164"/>
              <a:ext cx="5221800" cy="731700"/>
            </a:xfrm>
            <a:prstGeom prst="rect">
              <a:avLst/>
            </a:prstGeom>
            <a:solidFill>
              <a:srgbClr val="8020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08" name="Google Shape;208;p34"/>
            <p:cNvSpPr txBox="1"/>
            <p:nvPr/>
          </p:nvSpPr>
          <p:spPr>
            <a:xfrm>
              <a:off x="2914399" y="1352023"/>
              <a:ext cx="5097300" cy="73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Students qualifying for maximum Pell will have an SAI between –1500 and 0. </a:t>
              </a:r>
              <a:r>
                <a:rPr lang="en" sz="12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Max Pell based on family size, AGI,  poverty guidelines, and tax filing status. </a:t>
              </a:r>
              <a:endParaRPr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09" name="Google Shape;209;p34"/>
          <p:cNvGrpSpPr/>
          <p:nvPr/>
        </p:nvGrpSpPr>
        <p:grpSpPr>
          <a:xfrm>
            <a:off x="529325" y="2430604"/>
            <a:ext cx="7619591" cy="895454"/>
            <a:chOff x="7" y="2207525"/>
            <a:chExt cx="7650192" cy="731700"/>
          </a:xfrm>
        </p:grpSpPr>
        <p:sp>
          <p:nvSpPr>
            <p:cNvPr id="210" name="Google Shape;210;p34"/>
            <p:cNvSpPr txBox="1"/>
            <p:nvPr/>
          </p:nvSpPr>
          <p:spPr>
            <a:xfrm>
              <a:off x="7" y="2257725"/>
              <a:ext cx="27153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rgbClr val="A72A1E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Student Aid Index (SAI)</a:t>
              </a:r>
              <a:endParaRPr sz="1900">
                <a:solidFill>
                  <a:srgbClr val="A72A1E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211" name="Google Shape;211;p34"/>
            <p:cNvSpPr/>
            <p:nvPr/>
          </p:nvSpPr>
          <p:spPr>
            <a:xfrm>
              <a:off x="2789787" y="2207525"/>
              <a:ext cx="4860300" cy="7317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12" name="Google Shape;212;p34"/>
            <p:cNvSpPr txBox="1"/>
            <p:nvPr/>
          </p:nvSpPr>
          <p:spPr>
            <a:xfrm>
              <a:off x="2914399" y="2414090"/>
              <a:ext cx="47358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For students who don’t qualify for max Pell may still be </a:t>
              </a:r>
              <a:r>
                <a:rPr lang="en" sz="12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eligible</a:t>
              </a:r>
              <a:r>
                <a:rPr lang="en" sz="12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 if their calculated SAI is less than the max Pell grant award. (Max Pell - SAI = $$ Pell) </a:t>
              </a:r>
              <a:endParaRPr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13" name="Google Shape;213;p34"/>
          <p:cNvGrpSpPr/>
          <p:nvPr/>
        </p:nvGrpSpPr>
        <p:grpSpPr>
          <a:xfrm>
            <a:off x="1281402" y="3508894"/>
            <a:ext cx="6506265" cy="895454"/>
            <a:chOff x="755105" y="3088625"/>
            <a:chExt cx="6532395" cy="731700"/>
          </a:xfrm>
        </p:grpSpPr>
        <p:sp>
          <p:nvSpPr>
            <p:cNvPr id="214" name="Google Shape;214;p34"/>
            <p:cNvSpPr txBox="1"/>
            <p:nvPr/>
          </p:nvSpPr>
          <p:spPr>
            <a:xfrm>
              <a:off x="755105" y="3138825"/>
              <a:ext cx="19599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rgbClr val="B02C20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Minimum Pell Grant</a:t>
              </a:r>
              <a:endParaRPr sz="1900">
                <a:solidFill>
                  <a:srgbClr val="B02C20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215" name="Google Shape;215;p34"/>
            <p:cNvSpPr/>
            <p:nvPr/>
          </p:nvSpPr>
          <p:spPr>
            <a:xfrm>
              <a:off x="2789787" y="3088625"/>
              <a:ext cx="4497600" cy="7317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16" name="Google Shape;216;p34"/>
            <p:cNvSpPr txBox="1"/>
            <p:nvPr/>
          </p:nvSpPr>
          <p:spPr>
            <a:xfrm>
              <a:off x="2914399" y="3295189"/>
              <a:ext cx="4373100" cy="5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Students whose SAI is &gt;  max Pell may still be </a:t>
              </a:r>
              <a:r>
                <a:rPr lang="en" sz="12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eligible</a:t>
              </a:r>
              <a:r>
                <a:rPr lang="en" sz="12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 for some amount of Pell based on </a:t>
              </a:r>
              <a:r>
                <a:rPr lang="en" sz="12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family size, AGI,  poverty guidelines, and tax filing status. </a:t>
              </a:r>
              <a:endParaRPr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/>
          <p:nvPr>
            <p:ph type="title"/>
          </p:nvPr>
        </p:nvSpPr>
        <p:spPr>
          <a:xfrm>
            <a:off x="311700" y="18260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Enrollment Intensity</a:t>
            </a:r>
            <a:endParaRPr/>
          </a:p>
        </p:txBody>
      </p:sp>
      <p:sp>
        <p:nvSpPr>
          <p:cNvPr id="222" name="Google Shape;222;p35"/>
          <p:cNvSpPr txBox="1"/>
          <p:nvPr>
            <p:ph idx="1" type="body"/>
          </p:nvPr>
        </p:nvSpPr>
        <p:spPr>
          <a:xfrm>
            <a:off x="4758600" y="1706038"/>
            <a:ext cx="4073700" cy="18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935"/>
              <a:buNone/>
            </a:pPr>
            <a:r>
              <a:rPr lang="en" sz="1820"/>
              <a:t>The FSA amendments require that “awards be reduced in direct proportion to the degree to which the student is not enrolled full-time, rounded to the nearest whole percentage point.” </a:t>
            </a:r>
            <a:endParaRPr sz="1820"/>
          </a:p>
        </p:txBody>
      </p:sp>
      <p:pic>
        <p:nvPicPr>
          <p:cNvPr id="223" name="Google Shape;22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450" y="852900"/>
            <a:ext cx="3715550" cy="35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Miscellaneous Topics</a:t>
            </a:r>
            <a:endParaRPr/>
          </a:p>
        </p:txBody>
      </p:sp>
      <p:sp>
        <p:nvSpPr>
          <p:cNvPr id="229" name="Google Shape;229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Schools have a new SAIG mailbox</a:t>
            </a: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" sz="2400" u="sng"/>
              <a:t>FAFSA Partner Portal (FPP)</a:t>
            </a:r>
            <a:r>
              <a:rPr lang="en" sz="2400"/>
              <a:t> = FAA Access through CPS</a:t>
            </a: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Comment Codes (C Codes) </a:t>
            </a:r>
            <a:r>
              <a:rPr lang="en" sz="2400"/>
              <a:t>reassigned</a:t>
            </a:r>
            <a:r>
              <a:rPr lang="en" sz="2400"/>
              <a:t> </a:t>
            </a:r>
            <a:endParaRPr sz="2400"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–"/>
            </a:pPr>
            <a:r>
              <a:rPr lang="en" sz="2400"/>
              <a:t>Crosswalk document</a:t>
            </a: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•"/>
            </a:pPr>
            <a:r>
              <a:rPr lang="en" sz="2400"/>
              <a:t>Independent Student = parent info not required - Loan</a:t>
            </a:r>
            <a:endParaRPr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Impacts on Campus</a:t>
            </a:r>
            <a:endParaRPr/>
          </a:p>
        </p:txBody>
      </p:sp>
      <p:sp>
        <p:nvSpPr>
          <p:cNvPr id="235" name="Google Shape;235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5814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ct val="100000"/>
              <a:buChar char="•"/>
            </a:pPr>
            <a:r>
              <a:rPr lang="en" sz="2400"/>
              <a:t>Cost of Attendance (COA) changes</a:t>
            </a:r>
            <a:endParaRPr sz="2400"/>
          </a:p>
          <a:p>
            <a:pPr indent="-336550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" sz="2000"/>
              <a:t>Room and Board = </a:t>
            </a:r>
            <a:r>
              <a:rPr lang="en" sz="2000" u="sng"/>
              <a:t>Housing and Food</a:t>
            </a:r>
            <a:endParaRPr sz="2000" u="sng"/>
          </a:p>
          <a:p>
            <a:pPr indent="-336550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" sz="2000"/>
              <a:t>Link to COA Webpage</a:t>
            </a:r>
            <a:endParaRPr sz="2000"/>
          </a:p>
          <a:p>
            <a:pPr indent="-336550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" sz="2000"/>
              <a:t>Housing question was removed - did you use this to determine COA?</a:t>
            </a:r>
            <a:br>
              <a:rPr lang="en" sz="2000"/>
            </a:br>
            <a:endParaRPr sz="2000"/>
          </a:p>
          <a:p>
            <a:pPr indent="-35814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" sz="2400"/>
              <a:t>Special Circumstances and other appeals</a:t>
            </a:r>
            <a:endParaRPr sz="2400"/>
          </a:p>
          <a:p>
            <a:pPr indent="-336550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" sz="2000"/>
              <a:t>Not much has changed, you can’t deny</a:t>
            </a:r>
            <a:endParaRPr sz="2000"/>
          </a:p>
          <a:p>
            <a:pPr indent="-336550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" sz="2000"/>
              <a:t>Must review within 60 days</a:t>
            </a:r>
            <a:endParaRPr sz="2000"/>
          </a:p>
          <a:p>
            <a:pPr indent="-336550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" sz="2000"/>
              <a:t>Process for provisional independent status</a:t>
            </a:r>
            <a:endParaRPr sz="2000"/>
          </a:p>
          <a:p>
            <a:pPr indent="0" lvl="0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8140" lvl="0" marL="457200" rtl="0" algn="l">
              <a:spcBef>
                <a:spcPts val="640"/>
              </a:spcBef>
              <a:spcAft>
                <a:spcPts val="0"/>
              </a:spcAft>
              <a:buSzPct val="100000"/>
              <a:buChar char="•"/>
            </a:pPr>
            <a:r>
              <a:rPr lang="en" sz="2400"/>
              <a:t>FWS Reporting to COD</a:t>
            </a:r>
            <a:endParaRPr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Impacts cont.</a:t>
            </a:r>
            <a:endParaRPr/>
          </a:p>
        </p:txBody>
      </p:sp>
      <p:sp>
        <p:nvSpPr>
          <p:cNvPr id="241" name="Google Shape;241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Campus Partners </a:t>
            </a:r>
            <a:endParaRPr sz="2400"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–"/>
            </a:pPr>
            <a:r>
              <a:rPr lang="en" sz="2400"/>
              <a:t>Compressed timeline/delay</a:t>
            </a:r>
            <a:endParaRPr sz="2400"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–"/>
            </a:pPr>
            <a:r>
              <a:rPr lang="en" sz="2400"/>
              <a:t>FTI data sharing limitations</a:t>
            </a: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Potential adjustments to institutional aid programs</a:t>
            </a:r>
            <a:endParaRPr sz="2400"/>
          </a:p>
          <a:p>
            <a:pPr indent="-3810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Student Outreach to special populations</a:t>
            </a:r>
            <a:endParaRPr sz="24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247" name="Google Shape;24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</a:pPr>
            <a:r>
              <a:rPr lang="en" sz="3000" u="sng">
                <a:solidFill>
                  <a:schemeClr val="hlink"/>
                </a:solidFill>
                <a:hlinkClick r:id="rId3"/>
              </a:rPr>
              <a:t>FAFSA Prototype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" sz="3000" u="sng">
                <a:solidFill>
                  <a:schemeClr val="hlink"/>
                </a:solidFill>
                <a:hlinkClick r:id="rId4"/>
              </a:rPr>
              <a:t>List of New Terminology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" sz="3000" u="sng">
                <a:solidFill>
                  <a:schemeClr val="hlink"/>
                </a:solidFill>
                <a:hlinkClick r:id="rId5"/>
              </a:rPr>
              <a:t>Federal Aid Estimator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" sz="3000" u="sng">
                <a:solidFill>
                  <a:schemeClr val="hlink"/>
                </a:solidFill>
                <a:hlinkClick r:id="rId6"/>
              </a:rPr>
              <a:t>Pell Grant and SAI Process Flowchart</a:t>
            </a:r>
            <a:endParaRPr sz="3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 txBox="1"/>
          <p:nvPr>
            <p:ph type="title"/>
          </p:nvPr>
        </p:nvSpPr>
        <p:spPr>
          <a:xfrm>
            <a:off x="311700" y="13263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Questions?</a:t>
            </a:r>
            <a:endParaRPr sz="8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type="title"/>
          </p:nvPr>
        </p:nvSpPr>
        <p:spPr>
          <a:xfrm>
            <a:off x="685800" y="0"/>
            <a:ext cx="77724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year was 1983…</a:t>
            </a:r>
            <a:endParaRPr/>
          </a:p>
        </p:txBody>
      </p:sp>
      <p:pic>
        <p:nvPicPr>
          <p:cNvPr id="71" name="Google Shape;71;p16"/>
          <p:cNvPicPr preferRelativeResize="0"/>
          <p:nvPr/>
        </p:nvPicPr>
        <p:blipFill rotWithShape="1">
          <a:blip r:embed="rId3">
            <a:alphaModFix/>
          </a:blip>
          <a:srcRect b="0" l="20382" r="0" t="0"/>
          <a:stretch/>
        </p:blipFill>
        <p:spPr>
          <a:xfrm>
            <a:off x="7398200" y="2491711"/>
            <a:ext cx="1538175" cy="1931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625" y="383450"/>
            <a:ext cx="1643575" cy="166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 rotWithShape="1">
          <a:blip r:embed="rId5">
            <a:alphaModFix/>
          </a:blip>
          <a:srcRect b="0" l="22258" r="23780" t="12234"/>
          <a:stretch/>
        </p:blipFill>
        <p:spPr>
          <a:xfrm>
            <a:off x="207625" y="2108400"/>
            <a:ext cx="1033925" cy="23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 rotWithShape="1">
          <a:blip r:embed="rId6">
            <a:alphaModFix/>
          </a:blip>
          <a:srcRect b="0" l="22359" r="23865" t="5811"/>
          <a:stretch/>
        </p:blipFill>
        <p:spPr>
          <a:xfrm>
            <a:off x="3608862" y="910400"/>
            <a:ext cx="3694838" cy="35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7">
            <a:alphaModFix/>
          </a:blip>
          <a:srcRect b="15980" l="0" r="10370" t="0"/>
          <a:stretch/>
        </p:blipFill>
        <p:spPr>
          <a:xfrm>
            <a:off x="1319025" y="2718800"/>
            <a:ext cx="2197850" cy="17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 rotWithShape="1">
          <a:blip r:embed="rId8">
            <a:alphaModFix/>
          </a:blip>
          <a:srcRect b="15047" l="13693" r="20059" t="8761"/>
          <a:stretch/>
        </p:blipFill>
        <p:spPr>
          <a:xfrm>
            <a:off x="7517050" y="383450"/>
            <a:ext cx="1300476" cy="200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9">
            <a:alphaModFix/>
          </a:blip>
          <a:srcRect b="26248" l="0" r="0" t="0"/>
          <a:stretch/>
        </p:blipFill>
        <p:spPr>
          <a:xfrm>
            <a:off x="1970236" y="910393"/>
            <a:ext cx="1538175" cy="1704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970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FAFSA Landing Page</a:t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744" y="727450"/>
            <a:ext cx="7546506" cy="36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032" y="0"/>
            <a:ext cx="444413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6165" y="0"/>
            <a:ext cx="386767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22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685800" y="325450"/>
            <a:ext cx="77724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FAFSA Simplification</a:t>
            </a:r>
            <a:endParaRPr sz="3200"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815100" y="1268600"/>
            <a:ext cx="7513800" cy="29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500"/>
              </a:spcBef>
              <a:spcAft>
                <a:spcPts val="0"/>
              </a:spcAft>
              <a:buClr>
                <a:srgbClr val="7A0019"/>
              </a:buClr>
              <a:buSzPts val="2200"/>
              <a:buChar char="•"/>
            </a:pPr>
            <a:r>
              <a:rPr lang="en" sz="2200">
                <a:solidFill>
                  <a:srgbClr val="1F1F1F"/>
                </a:solidFill>
              </a:rPr>
              <a:t>Simplified form - connected to IRS</a:t>
            </a:r>
            <a:endParaRPr sz="2200">
              <a:solidFill>
                <a:srgbClr val="1F1F1F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ts val="2200"/>
              <a:buChar char="•"/>
            </a:pPr>
            <a:r>
              <a:rPr lang="en" sz="2200">
                <a:solidFill>
                  <a:srgbClr val="1F1F1F"/>
                </a:solidFill>
              </a:rPr>
              <a:t>Greater data accuracy </a:t>
            </a:r>
            <a:endParaRPr sz="2200">
              <a:solidFill>
                <a:srgbClr val="1F1F1F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rgbClr val="7A0019"/>
              </a:buClr>
              <a:buSzPts val="2200"/>
              <a:buChar char="•"/>
            </a:pPr>
            <a:r>
              <a:rPr lang="en" sz="2200">
                <a:solidFill>
                  <a:srgbClr val="1F1F1F"/>
                </a:solidFill>
              </a:rPr>
              <a:t>Greater transparency in college cost and appeals processes </a:t>
            </a:r>
            <a:endParaRPr sz="2200">
              <a:solidFill>
                <a:srgbClr val="1F1F1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8595B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Terminology</a:t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935"/>
              <a:buNone/>
            </a:pPr>
            <a:r>
              <a:rPr lang="en" sz="1820"/>
              <a:t>List of New Terminology (FSA)</a:t>
            </a:r>
            <a:endParaRPr sz="1820"/>
          </a:p>
          <a:p>
            <a:pPr indent="-344170" lvl="0" marL="4572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1820"/>
              <a:buChar char="•"/>
            </a:pPr>
            <a:r>
              <a:rPr lang="en" sz="1820"/>
              <a:t>Studentaid.gov Account = FSA ID</a:t>
            </a:r>
            <a:endParaRPr sz="1820"/>
          </a:p>
          <a:p>
            <a:pPr indent="-34417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20"/>
              <a:buChar char="•"/>
            </a:pPr>
            <a:r>
              <a:rPr lang="en" sz="1820"/>
              <a:t>Applicant = Student</a:t>
            </a:r>
            <a:endParaRPr sz="1820"/>
          </a:p>
          <a:p>
            <a:pPr indent="-34417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20"/>
              <a:buChar char="•"/>
            </a:pPr>
            <a:r>
              <a:rPr lang="en" sz="1820"/>
              <a:t>Contributor = </a:t>
            </a:r>
            <a:r>
              <a:rPr lang="en" sz="1820"/>
              <a:t>typically</a:t>
            </a:r>
            <a:r>
              <a:rPr lang="en" sz="1820"/>
              <a:t> parent/spouse</a:t>
            </a:r>
            <a:endParaRPr sz="1820"/>
          </a:p>
          <a:p>
            <a:pPr indent="-34417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20"/>
              <a:buChar char="•"/>
            </a:pPr>
            <a:r>
              <a:rPr lang="en" sz="1820"/>
              <a:t>FAFSA Submission Summary = SAR</a:t>
            </a:r>
            <a:endParaRPr sz="1820"/>
          </a:p>
          <a:p>
            <a:pPr indent="-34417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20"/>
              <a:buChar char="•"/>
            </a:pPr>
            <a:r>
              <a:rPr lang="en" sz="1820"/>
              <a:t>OFA = Other Financial Assistance (previously EFA)</a:t>
            </a:r>
            <a:endParaRPr sz="1820"/>
          </a:p>
          <a:p>
            <a:pPr indent="-34417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20"/>
              <a:buChar char="•"/>
            </a:pPr>
            <a:r>
              <a:rPr lang="en" sz="1820"/>
              <a:t>FTI = Federal Tax Information</a:t>
            </a:r>
            <a:endParaRPr sz="1820"/>
          </a:p>
          <a:p>
            <a:pPr indent="-34417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20"/>
              <a:buChar char="•"/>
            </a:pPr>
            <a:r>
              <a:rPr lang="en" sz="1820"/>
              <a:t>DDX = Direct Data Exchange</a:t>
            </a:r>
            <a:endParaRPr sz="1820"/>
          </a:p>
          <a:p>
            <a:pPr indent="-34417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20"/>
              <a:buChar char="•"/>
            </a:pPr>
            <a:r>
              <a:rPr lang="en" sz="1820"/>
              <a:t>Housing &amp; Food = Room and Board</a:t>
            </a:r>
            <a:endParaRPr sz="1820"/>
          </a:p>
          <a:p>
            <a:pPr indent="-34417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20"/>
              <a:buChar char="•"/>
            </a:pPr>
            <a:r>
              <a:rPr lang="en" sz="1820"/>
              <a:t>Provisional Independent status = new status for students under certain conditions</a:t>
            </a:r>
            <a:endParaRPr sz="182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685800" y="228600"/>
            <a:ext cx="77724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Release Date</a:t>
            </a:r>
            <a:endParaRPr sz="3700"/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685800" y="1086000"/>
            <a:ext cx="7772400" cy="30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Latest update from Dept of Education is “</a:t>
            </a:r>
            <a:r>
              <a:rPr lang="en" sz="1800">
                <a:latin typeface="Raleway SemiBold"/>
                <a:ea typeface="Raleway SemiBold"/>
                <a:cs typeface="Raleway SemiBold"/>
                <a:sym typeface="Raleway SemiBold"/>
              </a:rPr>
              <a:t>by</a:t>
            </a:r>
            <a:r>
              <a:rPr lang="en" sz="1800"/>
              <a:t> </a:t>
            </a:r>
            <a:r>
              <a:rPr lang="en" sz="1800">
                <a:latin typeface="Raleway SemiBold"/>
                <a:ea typeface="Raleway SemiBold"/>
                <a:cs typeface="Raleway SemiBold"/>
                <a:sym typeface="Raleway SemiBold"/>
              </a:rPr>
              <a:t>December 31st</a:t>
            </a:r>
            <a:r>
              <a:rPr lang="en" sz="1800"/>
              <a:t>” (will return to normal release of October 1st next year)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800"/>
              <a:t>Schools will begin receiving ISIRs by </a:t>
            </a:r>
            <a:r>
              <a:rPr lang="en" sz="1800">
                <a:latin typeface="Raleway SemiBold"/>
                <a:ea typeface="Raleway SemiBold"/>
                <a:cs typeface="Raleway SemiBold"/>
                <a:sym typeface="Raleway SemiBold"/>
              </a:rPr>
              <a:t>end of January 2024</a:t>
            </a:r>
            <a:endParaRPr sz="18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800"/>
              <a:t>Students cannot make corrections until February and schools cannot make corrections until after that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For this year, the delayed release means less time for students/families to complete FAFSA and less time for schools to package aid</a:t>
            </a:r>
            <a:endParaRPr sz="39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311700" y="4016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StudentAid.gov Accounts</a:t>
            </a:r>
            <a:endParaRPr sz="3400"/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311700" y="1104850"/>
            <a:ext cx="8357400" cy="28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en" sz="1800" u="sng"/>
              <a:t>StudentAid.gov Account</a:t>
            </a:r>
            <a:r>
              <a:rPr lang="en" sz="1800"/>
              <a:t> (FSA ID)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800"/>
              <a:t>Will be required for </a:t>
            </a:r>
            <a:r>
              <a:rPr lang="en" sz="1800">
                <a:latin typeface="Raleway SemiBold"/>
                <a:ea typeface="Raleway SemiBold"/>
                <a:cs typeface="Raleway SemiBold"/>
                <a:sym typeface="Raleway SemiBold"/>
              </a:rPr>
              <a:t>all </a:t>
            </a:r>
            <a:r>
              <a:rPr lang="en" sz="1800"/>
              <a:t>contributors to log into and sign FAFSA</a:t>
            </a:r>
            <a:endParaRPr sz="1800"/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No longer requires an SSN </a:t>
            </a:r>
            <a:endParaRPr sz="1800"/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No more parent signature page </a:t>
            </a:r>
            <a:endParaRPr sz="18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</a:pPr>
            <a:r>
              <a:rPr lang="en" sz="1800"/>
              <a:t>Removed ability to access FAFSA through personal identifiers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Can begin creating accounts now and this is highly encouraged! </a:t>
            </a:r>
            <a:endParaRPr sz="1800"/>
          </a:p>
          <a:p>
            <a:pPr indent="0" lvl="0" marL="9144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br>
              <a:rPr lang="en" sz="1400"/>
            </a:br>
            <a:endParaRPr sz="1400"/>
          </a:p>
          <a:p>
            <a:pPr indent="0" lvl="0" marL="4572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Contributors</a:t>
            </a:r>
            <a:endParaRPr sz="3700"/>
          </a:p>
        </p:txBody>
      </p:sp>
      <p:sp>
        <p:nvSpPr>
          <p:cNvPr id="115" name="Google Shape;115;p22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1800"/>
              <a:buChar char="•"/>
            </a:pPr>
            <a:r>
              <a:rPr lang="en" sz="1800" u="sng"/>
              <a:t>Contributor</a:t>
            </a:r>
            <a:r>
              <a:rPr lang="en" sz="1800"/>
              <a:t> - Refers to anyone who is asked to provide information on the student’s FAFSA Form. </a:t>
            </a:r>
            <a:r>
              <a:rPr i="1" lang="en" sz="1800"/>
              <a:t>ie: Parent, Step-Parent, Spouse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Parent Wizard built in to help students identify contributors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800"/>
              <a:t>Contributor should be parent who provides more financial support (no longer who student lives with more)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‘Expiration’ dates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800"/>
              <a:t>Applicant/contributors must sign and submit their sections within 45 days of giving consent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 sz="1800"/>
              <a:t>After 45 days of inactivity,</a:t>
            </a:r>
            <a:r>
              <a:rPr lang="en" sz="1800"/>
              <a:t> FAFSA expires and student will be required to start over</a:t>
            </a:r>
            <a:endParaRPr sz="1800"/>
          </a:p>
          <a:p>
            <a:pPr indent="0" lvl="0" marL="9144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2D-3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F9EE6C9F4B8A499E6751298F74D666" ma:contentTypeVersion="8" ma:contentTypeDescription="Create a new document." ma:contentTypeScope="" ma:versionID="7e923d3544b22c9504727bcfe6d53420">
  <xsd:schema xmlns:xsd="http://www.w3.org/2001/XMLSchema" xmlns:xs="http://www.w3.org/2001/XMLSchema" xmlns:p="http://schemas.microsoft.com/office/2006/metadata/properties" xmlns:ns2="03300e16-0b22-4559-9d4e-f404c0fc0c7f" targetNamespace="http://schemas.microsoft.com/office/2006/metadata/properties" ma:root="true" ma:fieldsID="8b96c21f0ec083483f08c92a3b5b62ce" ns2:_="">
    <xsd:import namespace="03300e16-0b22-4559-9d4e-f404c0fc0c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00e16-0b22-4559-9d4e-f404c0fc0c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0B35ECF-AC8C-4214-AAF3-90A96D325401}"/>
</file>

<file path=customXml/itemProps2.xml><?xml version="1.0" encoding="utf-8"?>
<ds:datastoreItem xmlns:ds="http://schemas.openxmlformats.org/officeDocument/2006/customXml" ds:itemID="{15AEE24B-ECDB-4172-8005-27A1C4B4A2E7}"/>
</file>

<file path=customXml/itemProps3.xml><?xml version="1.0" encoding="utf-8"?>
<ds:datastoreItem xmlns:ds="http://schemas.openxmlformats.org/officeDocument/2006/customXml" ds:itemID="{11386972-4422-4B0F-83C2-5AEEB0F009C4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0x010100C6F9EE6C9F4B8A499E6751298F74D666</vt:lpwstr>
  </property>
</Properties>
</file>