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0" r:id="rId3"/>
    <p:sldId id="257" r:id="rId4"/>
    <p:sldId id="258" r:id="rId5"/>
    <p:sldId id="265" r:id="rId6"/>
    <p:sldId id="259" r:id="rId7"/>
    <p:sldId id="263" r:id="rId8"/>
    <p:sldId id="266" r:id="rId9"/>
    <p:sldId id="261" r:id="rId10"/>
    <p:sldId id="264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5959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43645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093210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52666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31975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60630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11651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50244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75331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32168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231578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8335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08040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8032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7431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0394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7108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0243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A102-1C84-4D0E-895D-A6F8DF8743D1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4274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FBDA102-1C84-4D0E-895D-A6F8DF8743D1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E841626-EA75-4BF2-9480-5B7DDD0649D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2"/>
          <p:cNvGrpSpPr>
            <a:grpSpLocks/>
          </p:cNvGrpSpPr>
          <p:nvPr userDrawn="1"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2652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564098" y="105830"/>
            <a:ext cx="11063287" cy="1822450"/>
            <a:chOff x="106756200" y="105613200"/>
            <a:chExt cx="11062854" cy="182286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56200" y="105613200"/>
              <a:ext cx="3895682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23894" y="105613200"/>
              <a:ext cx="6995160" cy="1822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928401" y="1951569"/>
            <a:ext cx="8574622" cy="1546234"/>
          </a:xfrm>
        </p:spPr>
        <p:txBody>
          <a:bodyPr/>
          <a:lstStyle/>
          <a:p>
            <a:r>
              <a:rPr lang="en-US" dirty="0"/>
              <a:t>Cost of Attendance</a:t>
            </a:r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4515378" y="3497803"/>
            <a:ext cx="6987645" cy="2496598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COA</a:t>
            </a: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SAI (was EFC)</a:t>
            </a: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Pell Eligibility</a:t>
            </a: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Gift/Need/non-Need based Aid</a:t>
            </a:r>
          </a:p>
        </p:txBody>
      </p:sp>
    </p:spTree>
    <p:extLst>
      <p:ext uri="{BB962C8B-B14F-4D97-AF65-F5344CB8AC3E}">
        <p14:creationId xmlns:p14="http://schemas.microsoft.com/office/powerpoint/2010/main" val="1585286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4F98D8-2B35-7FA9-FE36-60307C5DA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7660" y="1733549"/>
            <a:ext cx="10018713" cy="46420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Examples of Non-Need Based Aid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Federal Direct Unsubsidized Loan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Private Loans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Parent PLUS Loan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Graduate PLUS Loan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Scholarships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Campus funded Work Study</a:t>
            </a:r>
          </a:p>
        </p:txBody>
      </p:sp>
    </p:spTree>
    <p:extLst>
      <p:ext uri="{BB962C8B-B14F-4D97-AF65-F5344CB8AC3E}">
        <p14:creationId xmlns:p14="http://schemas.microsoft.com/office/powerpoint/2010/main" val="68317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4F98D8-2B35-7FA9-FE36-60307C5DA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7660" y="1733549"/>
            <a:ext cx="10018713" cy="46420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28451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E65FE2-7805-5E48-566D-22ABEB130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4978" y="2364995"/>
            <a:ext cx="10018713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Definition: </a:t>
            </a:r>
          </a:p>
          <a:p>
            <a:pPr marL="0" indent="0">
              <a:buNone/>
            </a:pPr>
            <a:r>
              <a:rPr lang="en-US" sz="3200" dirty="0"/>
              <a:t>Cost of attendance (COA) is the amount it will cost a student to go to school. Most two-year and four-year colleges calculate their COA to show the total cost for the school year (fall and spring terms  OR  three quarters). </a:t>
            </a:r>
          </a:p>
        </p:txBody>
      </p:sp>
    </p:spTree>
    <p:extLst>
      <p:ext uri="{BB962C8B-B14F-4D97-AF65-F5344CB8AC3E}">
        <p14:creationId xmlns:p14="http://schemas.microsoft.com/office/powerpoint/2010/main" val="2656034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23039" y="1683478"/>
            <a:ext cx="8733342" cy="4981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Cost of Attendance*: What is included?</a:t>
            </a:r>
          </a:p>
          <a:p>
            <a:r>
              <a:rPr lang="en-US" sz="2800" dirty="0"/>
              <a:t>Will vary from college to college</a:t>
            </a:r>
          </a:p>
          <a:p>
            <a:r>
              <a:rPr lang="en-US" sz="2800" dirty="0"/>
              <a:t>Tuition &amp; standard fees charged to all students</a:t>
            </a:r>
          </a:p>
          <a:p>
            <a:r>
              <a:rPr lang="en-US" sz="2800" dirty="0"/>
              <a:t>Books, supplies and equipment</a:t>
            </a:r>
          </a:p>
          <a:p>
            <a:r>
              <a:rPr lang="en-US" sz="2800" dirty="0"/>
              <a:t>Food &amp; Housing</a:t>
            </a:r>
          </a:p>
          <a:p>
            <a:r>
              <a:rPr lang="en-US" sz="2800" dirty="0"/>
              <a:t>Transportation (school &amp; work)</a:t>
            </a:r>
          </a:p>
          <a:p>
            <a:r>
              <a:rPr lang="en-US" sz="2800" dirty="0"/>
              <a:t>Personal Expenses</a:t>
            </a:r>
          </a:p>
          <a:p>
            <a:r>
              <a:rPr lang="en-US" sz="2800" dirty="0"/>
              <a:t>Loan Fees </a:t>
            </a:r>
          </a:p>
        </p:txBody>
      </p:sp>
    </p:spTree>
    <p:extLst>
      <p:ext uri="{BB962C8B-B14F-4D97-AF65-F5344CB8AC3E}">
        <p14:creationId xmlns:p14="http://schemas.microsoft.com/office/powerpoint/2010/main" val="2058344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9ECF55-DF7F-9CFA-830E-59D576A22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3682" y="1935932"/>
            <a:ext cx="8613675" cy="48172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Student Aid Index - SAI (formerly EFC)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The SAI is an index number used to determine eligibility for federal student financial aid (not Pell Grants). This number results from the information provided on a student’s Free Application for Federal Student Aid (FAFSA) form. </a:t>
            </a:r>
          </a:p>
          <a:p>
            <a:pPr marL="0" indent="0">
              <a:buNone/>
            </a:pPr>
            <a:r>
              <a:rPr lang="en-US" dirty="0"/>
              <a:t>The SAI is calculated according to a formula established by law and considers the family’s income and assets. </a:t>
            </a:r>
          </a:p>
          <a:p>
            <a:pPr marL="0" indent="0">
              <a:buNone/>
            </a:pPr>
            <a:r>
              <a:rPr lang="en-US" dirty="0"/>
              <a:t>Schools use SAI to determine federal loan and work study eligibility.  Is sometimes used to determine Pell Grant eligibility.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180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3427C20-7BEB-6401-B07C-E16D53E4E4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9188" y="1965325"/>
            <a:ext cx="10768012" cy="4433887"/>
          </a:xfrm>
        </p:spPr>
      </p:pic>
    </p:spTree>
    <p:extLst>
      <p:ext uri="{BB962C8B-B14F-4D97-AF65-F5344CB8AC3E}">
        <p14:creationId xmlns:p14="http://schemas.microsoft.com/office/powerpoint/2010/main" val="3344228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4F98D8-2B35-7FA9-FE36-60307C5DA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7660" y="1733549"/>
            <a:ext cx="10018713" cy="46420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Summary of Financial Need - </a:t>
            </a:r>
            <a:r>
              <a:rPr lang="en-US" dirty="0"/>
              <a:t>This is how it all comes together!</a:t>
            </a:r>
          </a:p>
          <a:p>
            <a:pPr marL="0" indent="0" algn="ctr">
              <a:buNone/>
            </a:pPr>
            <a:r>
              <a:rPr lang="en-US" dirty="0"/>
              <a:t>COA – SAI – Gift/Scholarship $$ = Financial Need</a:t>
            </a:r>
          </a:p>
          <a:p>
            <a:pPr marL="0" indent="0" algn="ctr">
              <a:buNone/>
            </a:pPr>
            <a:r>
              <a:rPr lang="en-US" dirty="0"/>
              <a:t>Need-based aid is financial aid that a student can receive if they have financial need and meet other eligibility criteria. A student can’t receive more need-based aid than the amount of their financial need. </a:t>
            </a:r>
          </a:p>
          <a:p>
            <a:pPr marL="0" indent="0" algn="ctr">
              <a:buNone/>
            </a:pPr>
            <a:r>
              <a:rPr lang="en-US" dirty="0"/>
              <a:t>For instance, if the COA is </a:t>
            </a:r>
            <a:r>
              <a:rPr lang="en-US" b="1" dirty="0"/>
              <a:t>$16,000 </a:t>
            </a:r>
            <a:r>
              <a:rPr lang="en-US" dirty="0"/>
              <a:t>and the SAI is </a:t>
            </a:r>
            <a:r>
              <a:rPr lang="en-US" b="1" dirty="0"/>
              <a:t>12,000</a:t>
            </a:r>
            <a:r>
              <a:rPr lang="en-US" dirty="0"/>
              <a:t>, your financial need is $</a:t>
            </a:r>
            <a:r>
              <a:rPr lang="en-US" b="1" dirty="0"/>
              <a:t>4,000</a:t>
            </a:r>
            <a:r>
              <a:rPr lang="en-US" dirty="0"/>
              <a:t> (pending no other scholarships &amp; Gift Aid); so, this student is not eligible for more than $4,000 in need-based aid.</a:t>
            </a:r>
          </a:p>
          <a:p>
            <a:pPr marL="0" indent="0" algn="ctr">
              <a:buNone/>
            </a:pPr>
            <a:r>
              <a:rPr lang="en-US" dirty="0"/>
              <a:t>16,000 – 12,000 – 0 = $4,000</a:t>
            </a:r>
          </a:p>
        </p:txBody>
      </p:sp>
    </p:spTree>
    <p:extLst>
      <p:ext uri="{BB962C8B-B14F-4D97-AF65-F5344CB8AC3E}">
        <p14:creationId xmlns:p14="http://schemas.microsoft.com/office/powerpoint/2010/main" val="3075091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4F98D8-2B35-7FA9-FE36-60307C5DA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7660" y="1733549"/>
            <a:ext cx="10018713" cy="46420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Examples of Gift Aid (Need based Aid)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Minnesota State Grant (will replace negative SAI)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Federal Pell Grant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American Indian Scholars Program</a:t>
            </a:r>
          </a:p>
        </p:txBody>
      </p:sp>
    </p:spTree>
    <p:extLst>
      <p:ext uri="{BB962C8B-B14F-4D97-AF65-F5344CB8AC3E}">
        <p14:creationId xmlns:p14="http://schemas.microsoft.com/office/powerpoint/2010/main" val="482307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E30285-607A-BCE3-B115-723D9E843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</a:rPr>
              <a:t>Examples of Need Based Aid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North Star Promise Program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Federal Supplemental Educational Opportunity Grant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Federal Direct Subsidized Loan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Federal &amp; State Work Study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718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4F98D8-2B35-7FA9-FE36-60307C5DA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7660" y="1733549"/>
            <a:ext cx="10018713" cy="46420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Summary of Non-Need Based Aid</a:t>
            </a:r>
          </a:p>
          <a:p>
            <a:pPr marL="0" indent="0" algn="ctr">
              <a:buNone/>
            </a:pPr>
            <a:r>
              <a:rPr lang="en-US" dirty="0"/>
              <a:t>COA –  Gift/Need Based Aid = Eligibility for non-Need based Aid</a:t>
            </a:r>
          </a:p>
          <a:p>
            <a:pPr marL="0" indent="0" algn="ctr">
              <a:buNone/>
            </a:pPr>
            <a:r>
              <a:rPr lang="en-US" dirty="0"/>
              <a:t>Notice SAI is taken out of the formula.  </a:t>
            </a:r>
          </a:p>
          <a:p>
            <a:pPr marL="0" indent="0" algn="ctr">
              <a:buNone/>
            </a:pPr>
            <a:r>
              <a:rPr lang="en-US" dirty="0"/>
              <a:t>Non-Need based aid can replace the SAI.</a:t>
            </a:r>
          </a:p>
        </p:txBody>
      </p:sp>
    </p:spTree>
    <p:extLst>
      <p:ext uri="{BB962C8B-B14F-4D97-AF65-F5344CB8AC3E}">
        <p14:creationId xmlns:p14="http://schemas.microsoft.com/office/powerpoint/2010/main" val="3904793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FAA Template.potx" id="{15CD9494-A900-4A59-8A48-68C10615518E}" vid="{1E67775C-3DD4-483C-85DF-477374F2CD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MAFAA Template 2019</Template>
  <TotalTime>4389</TotalTime>
  <Words>417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Parallax</vt:lpstr>
      <vt:lpstr>Cost of Attendance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of Attendance</dc:title>
  <dc:creator>Nichole M Andersen</dc:creator>
  <cp:lastModifiedBy>Engebretson, Pam</cp:lastModifiedBy>
  <cp:revision>7</cp:revision>
  <dcterms:created xsi:type="dcterms:W3CDTF">2023-11-21T18:12:20Z</dcterms:created>
  <dcterms:modified xsi:type="dcterms:W3CDTF">2024-01-19T14:22:42Z</dcterms:modified>
</cp:coreProperties>
</file>