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67" r:id="rId2"/>
    <p:sldId id="257" r:id="rId3"/>
    <p:sldId id="260" r:id="rId4"/>
    <p:sldId id="258" r:id="rId5"/>
    <p:sldId id="259" r:id="rId6"/>
    <p:sldId id="262" r:id="rId7"/>
    <p:sldId id="263" r:id="rId8"/>
    <p:sldId id="264" r:id="rId9"/>
    <p:sldId id="261" r:id="rId10"/>
    <p:sldId id="271" r:id="rId11"/>
    <p:sldId id="265" r:id="rId12"/>
    <p:sldId id="266" r:id="rId13"/>
    <p:sldId id="273" r:id="rId14"/>
    <p:sldId id="275" r:id="rId15"/>
    <p:sldId id="274" r:id="rId16"/>
    <p:sldId id="269" r:id="rId17"/>
    <p:sldId id="270" r:id="rId1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09" autoAdjust="0"/>
  </p:normalViewPr>
  <p:slideViewPr>
    <p:cSldViewPr snapToGrid="0">
      <p:cViewPr varScale="1">
        <p:scale>
          <a:sx n="139" d="100"/>
          <a:sy n="139" d="100"/>
        </p:scale>
        <p:origin x="726" y="1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sz="1200" dirty="0">
                <a:latin typeface="Calibri" panose="020F0502020204030204" pitchFamily="34" charset="0"/>
              </a:rPr>
              <a:t>Think about wise purchases you have made.  Now think about this: Your college career could be one of your most expensive purchases; likely second in cost to a future mortgage.  But, like a home, it will also be one of your greatest investments.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Now that we have confirmed</a:t>
            </a:r>
            <a:r>
              <a:rPr lang="en-US" baseline="0" dirty="0" smtClean="0"/>
              <a:t> a college education is a wise purchase, and learned how to be a smart borrower by talking about the rules of borrowing and mistakes that can easily be made, how can you afford college?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your</a:t>
            </a:r>
            <a:r>
              <a:rPr lang="en-US" baseline="0" dirty="0" smtClean="0"/>
              <a:t> student loan payment is $300 a month, it suggests you did borrow $30,000 in total loan funding during your college career.  Your repayment plan is based on a standard, 10-year payment plan.</a:t>
            </a:r>
            <a:endParaRPr lang="en-US" dirty="0"/>
          </a:p>
        </p:txBody>
      </p:sp>
    </p:spTree>
    <p:extLst>
      <p:ext uri="{BB962C8B-B14F-4D97-AF65-F5344CB8AC3E}">
        <p14:creationId xmlns:p14="http://schemas.microsoft.com/office/powerpoint/2010/main" val="348144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Clr>
                <a:schemeClr val="dk1"/>
              </a:buClr>
              <a:buSzPct val="100000"/>
            </a:pPr>
            <a:r>
              <a:rPr lang="en" dirty="0"/>
              <a:t>When it comes to paying for college, students have a lot of options. If grants and scholarships do not cover the cost of education, students may need to consider loans.</a:t>
            </a:r>
          </a:p>
          <a:p>
            <a:pPr>
              <a:buClr>
                <a:schemeClr val="dk1"/>
              </a:buClr>
              <a:buSzPct val="100000"/>
            </a:pPr>
            <a:r>
              <a:rPr lang="en" dirty="0"/>
              <a:t>Depending on a student’s individual financial situations, some options make more sense than others.</a:t>
            </a:r>
          </a:p>
          <a:p>
            <a:pPr>
              <a:buClr>
                <a:schemeClr val="dk1"/>
              </a:buClr>
              <a:buSzPct val="100000"/>
            </a:pPr>
            <a:r>
              <a:rPr lang="en" dirty="0"/>
              <a:t>It can be helpful to think of financing an education in terms of a ladder: Students can start with the options that will cost  them the least, and then proceed to work their way up the ladder (2016, Great Lakes Higher Education Corporation).      </a:t>
            </a:r>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When</a:t>
            </a:r>
            <a:r>
              <a:rPr lang="en-US" baseline="0" dirty="0" smtClean="0"/>
              <a:t> financing the gap you will want to subtract YOUR total cost for tuition and fees, room and board, books, transportation, personal expenses, </a:t>
            </a:r>
            <a:r>
              <a:rPr lang="en-US" baseline="0" dirty="0" err="1" smtClean="0"/>
              <a:t>etc</a:t>
            </a:r>
            <a:r>
              <a:rPr lang="en-US" baseline="0" dirty="0" smtClean="0"/>
              <a:t> from your anticipated personal payments and non loan-related aid first before applying for loans.  Using this equation will give you an idea of how much you need to borrow in loan funding, so you do not borrow more than you need.  </a:t>
            </a:r>
          </a:p>
          <a:p>
            <a:endParaRPr lang="en-US" baseline="0" dirty="0" smtClean="0"/>
          </a:p>
          <a:p>
            <a:r>
              <a:rPr lang="en-US" baseline="0" dirty="0" smtClean="0"/>
              <a:t>Stick to borrowing federal and institutional student loans before alternative loans, such as a parent loan or private student loan, which may carry loan fees and higher interest rates.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lnSpc>
                <a:spcPct val="115000"/>
              </a:lnSpc>
              <a:buClr>
                <a:schemeClr val="dk1"/>
              </a:buClr>
              <a:buSzPct val="91666"/>
            </a:pPr>
            <a:r>
              <a:rPr lang="en" sz="1200" dirty="0">
                <a:solidFill>
                  <a:schemeClr val="dk1"/>
                </a:solidFill>
                <a:latin typeface="Calibri"/>
                <a:ea typeface="Calibri"/>
                <a:cs typeface="Calibri"/>
                <a:sym typeface="Calibri"/>
              </a:rPr>
              <a:t>Borrowing money is necessary for some of us to achieve our goals. Things like owning a home or completing an education are made possible through loans. </a:t>
            </a:r>
          </a:p>
          <a:p>
            <a:pPr>
              <a:lnSpc>
                <a:spcPct val="115000"/>
              </a:lnSpc>
              <a:buClr>
                <a:schemeClr val="dk1"/>
              </a:buClr>
              <a:buSzPct val="91666"/>
            </a:pPr>
            <a:endParaRPr lang="en"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lnSpc>
                <a:spcPct val="115000"/>
              </a:lnSpc>
              <a:buClr>
                <a:schemeClr val="dk1"/>
              </a:buClr>
              <a:buSzPct val="91666"/>
            </a:pPr>
            <a:r>
              <a:rPr lang="en" sz="1200" dirty="0">
                <a:solidFill>
                  <a:srgbClr val="31859C"/>
                </a:solidFill>
              </a:rPr>
              <a:t>*Assuming a fixed, 5% interest rate</a:t>
            </a:r>
          </a:p>
          <a:p>
            <a:r>
              <a:rPr lang="en" sz="1200" dirty="0">
                <a:solidFill>
                  <a:schemeClr val="dk1"/>
                </a:solidFill>
                <a:latin typeface="Calibri"/>
                <a:ea typeface="Calibri"/>
                <a:cs typeface="Calibri"/>
                <a:sym typeface="Calibri"/>
              </a:rPr>
              <a:t>Live like a student now so you don’t have to later. New college students, especially those living in the dorms and newly emancipated from home, are more financially independent than ever. Spending choices become habits. Now is the time to live simply. Many times students identify with the idea of being </a:t>
            </a:r>
            <a:r>
              <a:rPr lang="en" sz="1200" i="1" dirty="0">
                <a:solidFill>
                  <a:schemeClr val="dk1"/>
                </a:solidFill>
                <a:latin typeface="Calibri"/>
                <a:ea typeface="Calibri"/>
                <a:cs typeface="Calibri"/>
                <a:sym typeface="Calibri"/>
              </a:rPr>
              <a:t>poor</a:t>
            </a:r>
            <a:r>
              <a:rPr lang="en" sz="1200" dirty="0">
                <a:solidFill>
                  <a:schemeClr val="dk1"/>
                </a:solidFill>
                <a:latin typeface="Calibri"/>
                <a:ea typeface="Calibri"/>
                <a:cs typeface="Calibri"/>
                <a:sym typeface="Calibri"/>
              </a:rPr>
              <a:t>, however, if we inventoried their things, we would find that they’re not living poorly or below their means. Under no circumstances should financial aid (loans) be used to finance anything except educational expenses. This does not include clothing or spring break.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lnSpc>
                <a:spcPct val="115000"/>
              </a:lnSpc>
              <a:buClr>
                <a:schemeClr val="dk1"/>
              </a:buClr>
              <a:buSzPct val="91666"/>
            </a:pPr>
            <a:r>
              <a:rPr lang="en" sz="1200" dirty="0">
                <a:solidFill>
                  <a:schemeClr val="dk1"/>
                </a:solidFill>
                <a:latin typeface="Calibri"/>
                <a:ea typeface="Calibri"/>
                <a:cs typeface="Calibri"/>
                <a:sym typeface="Calibri"/>
              </a:rPr>
              <a:t>Build awareness of what you can handle after graduation – what other ways can you finance your education other than loans?</a:t>
            </a:r>
          </a:p>
          <a:p>
            <a:pPr>
              <a:lnSpc>
                <a:spcPct val="115000"/>
              </a:lnSpc>
              <a:buClr>
                <a:schemeClr val="dk1"/>
              </a:buClr>
              <a:buSzPct val="91666"/>
            </a:pPr>
            <a:r>
              <a:rPr lang="en" sz="1200" dirty="0">
                <a:solidFill>
                  <a:schemeClr val="dk1"/>
                </a:solidFill>
                <a:latin typeface="Calibri"/>
                <a:ea typeface="Calibri"/>
                <a:cs typeface="Calibri"/>
                <a:sym typeface="Calibri"/>
              </a:rPr>
              <a:t>For those who use any kind of aid – such as loans:</a:t>
            </a:r>
          </a:p>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Remember to think about how much you take before you click accept. You are not required to take out every cent offered in loans. Figure out a budget and only take what you need.</a:t>
            </a:r>
          </a:p>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Decline the loans that you do not need. You will not be offered less the next year if you say no to a loan.</a:t>
            </a:r>
          </a:p>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Try to pay with free money, help from family, savings, work, or scholarship opportunities if possible. ***Check out your high school and local community foundations for great scholarship opportunities; put in your time applying for these scholarships, because think about it- if you spend an hours worth of your day applying for a $1000 scholarship and receive it, you have just made $1000 in one hour.***</a:t>
            </a:r>
          </a:p>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Figure out, based on your starting salary, how much you should be getting total and how much annually that will equal.</a:t>
            </a:r>
          </a:p>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Make sure all charges are paid for on your account before you use your financial aid refund. Check your student account to ensure all charges are paid, especially things like bookstore charges which aren’t necessary going to be automatically paid by your financial aid disbursement. </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Aim to graduate in four years-work and work with your Academic Advisor</a:t>
            </a:r>
          </a:p>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Save $</a:t>
            </a:r>
          </a:p>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Budget your living expenses</a:t>
            </a:r>
          </a:p>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Use loan money wisely (Not for Spring Break)</a:t>
            </a:r>
          </a:p>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Know your future salary</a:t>
            </a:r>
          </a:p>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Know your debt load</a:t>
            </a:r>
          </a:p>
          <a:p>
            <a:pPr>
              <a:lnSpc>
                <a:spcPct val="115000"/>
              </a:lnSpc>
              <a:buClr>
                <a:schemeClr val="dk1"/>
              </a:buClr>
              <a:buSzPct val="91666"/>
            </a:pPr>
            <a:r>
              <a:rPr lang="en" sz="1200" dirty="0">
                <a:solidFill>
                  <a:schemeClr val="dk1"/>
                </a:solidFill>
              </a:rPr>
              <a:t>•</a:t>
            </a:r>
            <a:r>
              <a:rPr lang="en" sz="1200" dirty="0">
                <a:solidFill>
                  <a:schemeClr val="dk1"/>
                </a:solidFill>
                <a:latin typeface="Calibri"/>
                <a:ea typeface="Calibri"/>
                <a:cs typeface="Calibri"/>
                <a:sym typeface="Calibri"/>
              </a:rPr>
              <a:t>Be smart about changing your major</a:t>
            </a:r>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baseline="0" dirty="0" smtClean="0"/>
              <a:t>When it comes to borrowing for school, be active and involved. Know what you owe and live simply. Educating yourself and being mindful of where your money is going will allow you to be successful in the rest of your life. Otherwise, student loan and credit card debt could exceed what you’re able to manage. There is such thing as an unmanageable amount of student loan debt!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maintain a good credit score.  You</a:t>
            </a:r>
            <a:r>
              <a:rPr lang="en-US" baseline="0" dirty="0" smtClean="0"/>
              <a:t> can check your report annually through various credit reporting sites such as annualcreditreport.com or creditkarma.com.  These sites will allow you to retrieve your credit score free of charge, and are a great resource for catching identity theft.</a:t>
            </a:r>
            <a:endParaRPr lang="en-US" dirty="0" smtClean="0"/>
          </a:p>
          <a:p>
            <a:endParaRPr lang="en-US" dirty="0" smtClean="0"/>
          </a:p>
          <a:p>
            <a:r>
              <a:rPr lang="en-US" baseline="0" dirty="0" smtClean="0"/>
              <a:t>While some alternative loan lenders will require that a prospective borrower and/or cosigner have a credit score of at least 720 to in order to get approved, there are others that require a minimum FICO credit score of at least 640 to improve chances of approval.</a:t>
            </a:r>
          </a:p>
          <a:p>
            <a:endParaRPr lang="en-US" baseline="0" dirty="0" smtClean="0"/>
          </a:p>
          <a:p>
            <a:r>
              <a:rPr lang="en-US" baseline="0" dirty="0" smtClean="0"/>
              <a:t>A credit check will be performed during the application process of an alternative loan.  Since you are applying for a loan, a hard inquiry to your credit report will occur.  Hard credit inquiries can lower a credit score by a few points, thus negatively affecting your overall credit score.  It is for this reason that students are suggested to not only borrow as few loans as possible, but also borrow as few times as possible.</a:t>
            </a:r>
            <a:endParaRPr lang="en-US" dirty="0"/>
          </a:p>
        </p:txBody>
      </p:sp>
    </p:spTree>
    <p:extLst>
      <p:ext uri="{BB962C8B-B14F-4D97-AF65-F5344CB8AC3E}">
        <p14:creationId xmlns:p14="http://schemas.microsoft.com/office/powerpoint/2010/main" val="110050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1472A-1301-4B6B-9A52-4C1A75797A23}" type="datetime1">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57891-7AD1-4DEF-B564-A906AAEDDBF9}" type="slidenum">
              <a:rPr lang="en-US" smtClean="0"/>
              <a:t>‹#›</a:t>
            </a:fld>
            <a:endParaRPr lang="en-US"/>
          </a:p>
        </p:txBody>
      </p:sp>
    </p:spTree>
    <p:extLst>
      <p:ext uri="{BB962C8B-B14F-4D97-AF65-F5344CB8AC3E}">
        <p14:creationId xmlns:p14="http://schemas.microsoft.com/office/powerpoint/2010/main" val="36092897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1"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1"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1"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sz="140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8" y="4663216"/>
            <a:ext cx="548700" cy="393600"/>
          </a:xfrm>
          <a:prstGeom prst="rect">
            <a:avLst/>
          </a:prstGeom>
          <a:noFill/>
          <a:ln>
            <a:noFill/>
          </a:ln>
        </p:spPr>
        <p:txBody>
          <a:bodyPr lIns="91425" tIns="91425" rIns="91425" bIns="91425" anchor="ctr" anchorCtr="0">
            <a:noAutofit/>
          </a:bodyPr>
          <a:lstStyle/>
          <a:p>
            <a:pPr algn="r"/>
            <a:fld id="{00000000-1234-1234-1234-123412341234}" type="slidenum">
              <a:rPr lang="en" sz="1000" smtClean="0">
                <a:solidFill>
                  <a:schemeClr val="dk2"/>
                </a:solidFill>
              </a:rPr>
              <a:pPr algn="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5.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ohe.state.mn.us/sPages/scholarshipsAll.cfm" TargetMode="External"/><Relationship Id="rId7" Type="http://schemas.openxmlformats.org/officeDocument/2006/relationships/hyperlink" Target="http://www.ncaa.org/gsearch/scholarships" TargetMode="External"/><Relationship Id="rId2" Type="http://schemas.openxmlformats.org/officeDocument/2006/relationships/hyperlink" Target="https://studentaid.ed.gov/sa/types/grants-scholarships/finding-scholarships" TargetMode="External"/><Relationship Id="rId1" Type="http://schemas.openxmlformats.org/officeDocument/2006/relationships/slideLayout" Target="../slideLayouts/slideLayout3.xml"/><Relationship Id="rId6" Type="http://schemas.openxmlformats.org/officeDocument/2006/relationships/hyperlink" Target="https://bigfuture.collegeboard.org/scholarship-search" TargetMode="External"/><Relationship Id="rId5" Type="http://schemas.openxmlformats.org/officeDocument/2006/relationships/hyperlink" Target="https://scholarshipamerica.org/" TargetMode="External"/><Relationship Id="rId4" Type="http://schemas.openxmlformats.org/officeDocument/2006/relationships/hyperlink" Target="https://www.fastweb.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nslds.ed.gov/nslds/nslds_SA/" TargetMode="External"/><Relationship Id="rId3" Type="http://schemas.openxmlformats.org/officeDocument/2006/relationships/hyperlink" Target="http://www.bls.gov/emp/ep_chart_001.htm" TargetMode="External"/><Relationship Id="rId7" Type="http://schemas.openxmlformats.org/officeDocument/2006/relationships/hyperlink" Target="http://www.d.umn.edu/llas/" TargetMode="External"/><Relationship Id="rId2" Type="http://schemas.openxmlformats.org/officeDocument/2006/relationships/hyperlink" Target="https://www.cafecredit.com/credit-score-range/" TargetMode="External"/><Relationship Id="rId1" Type="http://schemas.openxmlformats.org/officeDocument/2006/relationships/slideLayout" Target="../slideLayouts/slideLayout3.xml"/><Relationship Id="rId6" Type="http://schemas.openxmlformats.org/officeDocument/2006/relationships/hyperlink" Target="https://gradready.com/gradreadystatic/forms/GR007_Ladder-of-Smart-Borrowing.pdf" TargetMode="External"/><Relationship Id="rId5" Type="http://schemas.openxmlformats.org/officeDocument/2006/relationships/hyperlink" Target="https://studentaid.ed.gov/sa/types/loans" TargetMode="External"/><Relationship Id="rId4" Type="http://schemas.openxmlformats.org/officeDocument/2006/relationships/hyperlink" Target="https://gradready.com/gradreadystatic/forms/GR008_EFP.pdf" TargetMode="External"/><Relationship Id="rId9" Type="http://schemas.openxmlformats.org/officeDocument/2006/relationships/hyperlink" Target="https://studentloans.gov/myDirectLoan/repaymentEstimator.ac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groundstemplates.com/backgrounds/pp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43999" cy="51658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28119" y="2112568"/>
            <a:ext cx="6887763" cy="777468"/>
          </a:xfrm>
        </p:spPr>
        <p:txBody>
          <a:bodyPr>
            <a:noAutofit/>
          </a:bodyPr>
          <a:lstStyle/>
          <a:p>
            <a:pPr algn="ctr"/>
            <a:r>
              <a:rPr lang="en-US" dirty="0" smtClean="0">
                <a:solidFill>
                  <a:srgbClr val="000099"/>
                </a:solidFill>
                <a:latin typeface="Cambria" panose="02040503050406030204" pitchFamily="18" charset="0"/>
              </a:rPr>
              <a:t>Financial Wellness</a:t>
            </a:r>
            <a:endParaRPr lang="en-US" sz="2109" dirty="0">
              <a:solidFill>
                <a:srgbClr val="000099"/>
              </a:solidFill>
              <a:latin typeface="Cambria" panose="02040503050406030204" pitchFamily="18" charset="0"/>
            </a:endParaRPr>
          </a:p>
        </p:txBody>
      </p:sp>
      <p:sp>
        <p:nvSpPr>
          <p:cNvPr id="3" name="Subtitle 2"/>
          <p:cNvSpPr>
            <a:spLocks noGrp="1"/>
          </p:cNvSpPr>
          <p:nvPr>
            <p:ph type="subTitle" idx="1"/>
          </p:nvPr>
        </p:nvSpPr>
        <p:spPr>
          <a:xfrm>
            <a:off x="1128122" y="2877873"/>
            <a:ext cx="6887761" cy="822675"/>
          </a:xfrm>
        </p:spPr>
        <p:txBody>
          <a:bodyPr>
            <a:normAutofit fontScale="92500" lnSpcReduction="20000"/>
          </a:bodyPr>
          <a:lstStyle/>
          <a:p>
            <a:pPr algn="ctr"/>
            <a:r>
              <a:rPr lang="en-US" dirty="0" smtClean="0">
                <a:latin typeface="Cambria" panose="02040503050406030204" pitchFamily="18" charset="0"/>
              </a:rPr>
              <a:t>Location</a:t>
            </a:r>
          </a:p>
          <a:p>
            <a:pPr algn="ctr"/>
            <a:r>
              <a:rPr lang="en-US" dirty="0" smtClean="0">
                <a:latin typeface="Cambria" panose="02040503050406030204" pitchFamily="18" charset="0"/>
              </a:rPr>
              <a:t>Date</a:t>
            </a:r>
            <a:endParaRPr lang="en-US" dirty="0">
              <a:latin typeface="Cambria" panose="02040503050406030204" pitchFamily="18" charset="0"/>
            </a:endParaRPr>
          </a:p>
        </p:txBody>
      </p:sp>
      <p:sp>
        <p:nvSpPr>
          <p:cNvPr id="7" name="TextBox 10"/>
          <p:cNvSpPr txBox="1"/>
          <p:nvPr/>
        </p:nvSpPr>
        <p:spPr>
          <a:xfrm>
            <a:off x="1128119" y="4025834"/>
            <a:ext cx="6887763" cy="625856"/>
          </a:xfrm>
          <a:prstGeom prst="rect">
            <a:avLst/>
          </a:prstGeom>
          <a:noFill/>
        </p:spPr>
        <p:txBody>
          <a:bodyPr wrap="square" lIns="68749" tIns="34375" rIns="68749" bIns="343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8" dirty="0">
                <a:solidFill>
                  <a:srgbClr val="000099"/>
                </a:solidFill>
                <a:latin typeface="Cambria" panose="02040503050406030204" pitchFamily="18" charset="0"/>
              </a:rPr>
              <a:t>Presenter, </a:t>
            </a:r>
            <a:r>
              <a:rPr lang="en-US" sz="1004" i="1" dirty="0">
                <a:solidFill>
                  <a:srgbClr val="000099"/>
                </a:solidFill>
                <a:latin typeface="Cambria" panose="02040503050406030204" pitchFamily="18" charset="0"/>
              </a:rPr>
              <a:t>School/Company</a:t>
            </a:r>
          </a:p>
          <a:p>
            <a:pPr algn="ctr"/>
            <a:r>
              <a:rPr lang="en-US" sz="1808" dirty="0">
                <a:solidFill>
                  <a:srgbClr val="000099"/>
                </a:solidFill>
                <a:latin typeface="Cambria" panose="02040503050406030204" pitchFamily="18" charset="0"/>
              </a:rPr>
              <a:t>Presenter, </a:t>
            </a:r>
            <a:r>
              <a:rPr lang="en-US" sz="1004" i="1" dirty="0">
                <a:solidFill>
                  <a:srgbClr val="000099"/>
                </a:solidFill>
                <a:latin typeface="Cambria" panose="02040503050406030204" pitchFamily="18" charset="0"/>
              </a:rPr>
              <a:t>School/Company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7921" y="3592555"/>
            <a:ext cx="1147960" cy="1455057"/>
          </a:xfrm>
          <a:prstGeom prst="rect">
            <a:avLst/>
          </a:prstGeom>
        </p:spPr>
      </p:pic>
    </p:spTree>
    <p:extLst>
      <p:ext uri="{BB962C8B-B14F-4D97-AF65-F5344CB8AC3E}">
        <p14:creationId xmlns:p14="http://schemas.microsoft.com/office/powerpoint/2010/main" val="2177766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559859" y="1121945"/>
            <a:ext cx="6096000" cy="3429000"/>
          </a:xfrm>
          <a:prstGeom prst="rect">
            <a:avLst/>
          </a:prstGeom>
          <a:ln/>
        </p:spPr>
        <p:style>
          <a:lnRef idx="2">
            <a:schemeClr val="accent5">
              <a:shade val="50000"/>
            </a:schemeClr>
          </a:lnRef>
          <a:fillRef idx="1">
            <a:schemeClr val="accent5"/>
          </a:fillRef>
          <a:effectRef idx="0">
            <a:schemeClr val="accent5"/>
          </a:effectRef>
          <a:fontRef idx="minor">
            <a:schemeClr val="lt1"/>
          </a:fontRef>
        </p:style>
      </p:pic>
      <p:sp>
        <p:nvSpPr>
          <p:cNvPr id="5" name="Title 4"/>
          <p:cNvSpPr>
            <a:spLocks noGrp="1"/>
          </p:cNvSpPr>
          <p:nvPr>
            <p:ph type="title"/>
          </p:nvPr>
        </p:nvSpPr>
        <p:spPr/>
        <p:txBody>
          <a:bodyPr/>
          <a:lstStyle/>
          <a:p>
            <a:r>
              <a:rPr lang="en-US" dirty="0" smtClean="0"/>
              <a:t>What is a GOOD credit score?</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5682" y="4330029"/>
            <a:ext cx="682811" cy="585267"/>
          </a:xfrm>
          <a:prstGeom prst="rect">
            <a:avLst/>
          </a:prstGeom>
          <a:noFill/>
        </p:spPr>
      </p:pic>
      <p:sp>
        <p:nvSpPr>
          <p:cNvPr id="11" name="TextBox 10"/>
          <p:cNvSpPr txBox="1"/>
          <p:nvPr/>
        </p:nvSpPr>
        <p:spPr>
          <a:xfrm>
            <a:off x="1143000" y="4897652"/>
            <a:ext cx="6858000" cy="253788"/>
          </a:xfrm>
          <a:prstGeom prst="rect">
            <a:avLst/>
          </a:prstGeom>
          <a:noFill/>
        </p:spPr>
        <p:txBody>
          <a:bodyPr wrap="square" lIns="68452" tIns="34227" rIns="68452" bIns="3422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99"/>
                </a:solidFill>
                <a:latin typeface="Cambria" panose="02040503050406030204" pitchFamily="18" charset="0"/>
              </a:rPr>
              <a:t>Presenter, </a:t>
            </a:r>
            <a:r>
              <a:rPr lang="en-US" sz="700" i="1" dirty="0">
                <a:solidFill>
                  <a:srgbClr val="000099"/>
                </a:solidFill>
                <a:latin typeface="Cambria" panose="02040503050406030204" pitchFamily="18" charset="0"/>
              </a:rPr>
              <a:t>School/Company  </a:t>
            </a:r>
            <a:r>
              <a:rPr lang="en-US" sz="1200" dirty="0">
                <a:solidFill>
                  <a:srgbClr val="000099"/>
                </a:solidFill>
                <a:latin typeface="Cambria" panose="02040503050406030204" pitchFamily="18" charset="0"/>
              </a:rPr>
              <a:t>&amp; Presenter, </a:t>
            </a:r>
            <a:r>
              <a:rPr lang="en-US" sz="700" i="1" dirty="0">
                <a:solidFill>
                  <a:srgbClr val="000099"/>
                </a:solidFill>
                <a:latin typeface="Cambria" panose="02040503050406030204" pitchFamily="18" charset="0"/>
              </a:rPr>
              <a:t>School/Company</a:t>
            </a:r>
          </a:p>
        </p:txBody>
      </p:sp>
    </p:spTree>
    <p:extLst>
      <p:ext uri="{BB962C8B-B14F-4D97-AF65-F5344CB8AC3E}">
        <p14:creationId xmlns:p14="http://schemas.microsoft.com/office/powerpoint/2010/main" val="2938429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r>
              <a:rPr lang="en" dirty="0" smtClean="0"/>
              <a:t>What other financial resources should I use?</a:t>
            </a:r>
            <a:endParaRPr lang="en" dirty="0"/>
          </a:p>
        </p:txBody>
      </p:sp>
      <p:sp>
        <p:nvSpPr>
          <p:cNvPr id="123" name="Shape 1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38" indent="-285744">
              <a:lnSpc>
                <a:spcPct val="100000"/>
              </a:lnSpc>
              <a:spcAft>
                <a:spcPts val="600"/>
              </a:spcAft>
              <a:buFont typeface="Arial" panose="020B0604020202020204" pitchFamily="34" charset="0"/>
              <a:buChar char="•"/>
            </a:pPr>
            <a:r>
              <a:rPr lang="en" dirty="0" smtClean="0"/>
              <a:t>Pre-College Savings</a:t>
            </a:r>
            <a:endParaRPr lang="en" dirty="0"/>
          </a:p>
          <a:p>
            <a:pPr marL="971526" lvl="1" indent="-285744">
              <a:lnSpc>
                <a:spcPct val="100000"/>
              </a:lnSpc>
              <a:spcAft>
                <a:spcPts val="600"/>
              </a:spcAft>
              <a:buFont typeface="Courier New" panose="02070309020205020404" pitchFamily="49" charset="0"/>
              <a:buChar char="o"/>
            </a:pPr>
            <a:r>
              <a:rPr lang="en" dirty="0"/>
              <a:t>Every dollar saved </a:t>
            </a:r>
            <a:r>
              <a:rPr lang="en" dirty="0" smtClean="0"/>
              <a:t>before </a:t>
            </a:r>
            <a:r>
              <a:rPr lang="en"/>
              <a:t>college </a:t>
            </a:r>
            <a:r>
              <a:rPr lang="en" smtClean="0"/>
              <a:t>can save you dollars </a:t>
            </a:r>
            <a:r>
              <a:rPr lang="en" dirty="0"/>
              <a:t>after college in the form of reduced interest payments</a:t>
            </a:r>
          </a:p>
          <a:p>
            <a:pPr marL="971526" lvl="1" indent="-285744">
              <a:lnSpc>
                <a:spcPct val="100000"/>
              </a:lnSpc>
              <a:spcAft>
                <a:spcPts val="600"/>
              </a:spcAft>
              <a:buFont typeface="Courier New" panose="02070309020205020404" pitchFamily="49" charset="0"/>
              <a:buChar char="o"/>
            </a:pPr>
            <a:r>
              <a:rPr lang="en" dirty="0"/>
              <a:t>WORK during summers and break</a:t>
            </a:r>
            <a:r>
              <a:rPr lang="en" dirty="0" smtClean="0"/>
              <a:t>!</a:t>
            </a:r>
          </a:p>
          <a:p>
            <a:pPr marL="971526" lvl="1" indent="-285744">
              <a:lnSpc>
                <a:spcPct val="100000"/>
              </a:lnSpc>
              <a:spcAft>
                <a:spcPts val="600"/>
              </a:spcAft>
              <a:buFont typeface="Courier New" panose="02070309020205020404" pitchFamily="49" charset="0"/>
              <a:buChar char="o"/>
            </a:pPr>
            <a:r>
              <a:rPr lang="en" dirty="0" smtClean="0"/>
              <a:t>Think about PSEO or College in the Schools</a:t>
            </a:r>
            <a:endParaRPr lang="en" dirty="0"/>
          </a:p>
          <a:p>
            <a:pPr marL="971526" lvl="1" indent="-285744">
              <a:lnSpc>
                <a:spcPct val="100000"/>
              </a:lnSpc>
              <a:spcAft>
                <a:spcPts val="600"/>
              </a:spcAft>
              <a:buFont typeface="Courier New" panose="02070309020205020404" pitchFamily="49" charset="0"/>
              <a:buChar char="o"/>
            </a:pPr>
            <a:r>
              <a:rPr lang="en" dirty="0"/>
              <a:t>Graduate on time for the best value</a:t>
            </a:r>
          </a:p>
          <a:p>
            <a:pPr marL="514338" indent="-285744">
              <a:lnSpc>
                <a:spcPct val="100000"/>
              </a:lnSpc>
              <a:spcAft>
                <a:spcPts val="600"/>
              </a:spcAft>
              <a:buFont typeface="Arial" panose="020B0604020202020204" pitchFamily="34" charset="0"/>
              <a:buChar char="•"/>
            </a:pPr>
            <a:r>
              <a:rPr lang="en" dirty="0"/>
              <a:t>Current earnings</a:t>
            </a:r>
          </a:p>
          <a:p>
            <a:pPr marL="971526" lvl="1" indent="-285744">
              <a:lnSpc>
                <a:spcPct val="100000"/>
              </a:lnSpc>
              <a:spcAft>
                <a:spcPts val="600"/>
              </a:spcAft>
              <a:buFont typeface="Courier New" panose="02070309020205020404" pitchFamily="49" charset="0"/>
              <a:buChar char="o"/>
            </a:pPr>
            <a:r>
              <a:rPr lang="en" dirty="0"/>
              <a:t>Working while in college should not be seen as </a:t>
            </a:r>
            <a:r>
              <a:rPr lang="en" dirty="0" smtClean="0"/>
              <a:t>optional</a:t>
            </a:r>
          </a:p>
          <a:p>
            <a:pPr marL="971526" lvl="1" indent="-285744">
              <a:lnSpc>
                <a:spcPct val="100000"/>
              </a:lnSpc>
              <a:spcAft>
                <a:spcPts val="600"/>
              </a:spcAft>
              <a:buFont typeface="Courier New" panose="02070309020205020404" pitchFamily="49" charset="0"/>
              <a:buChar char="o"/>
            </a:pPr>
            <a:r>
              <a:rPr lang="en" dirty="0" smtClean="0"/>
              <a:t>Set up a payment plan instead of applying for a loan to pay off educational expenses</a:t>
            </a:r>
            <a:endParaRPr lang="en" dirty="0"/>
          </a:p>
          <a:p>
            <a:pPr marL="514338" indent="-285744">
              <a:lnSpc>
                <a:spcPct val="100000"/>
              </a:lnSpc>
              <a:spcAft>
                <a:spcPts val="600"/>
              </a:spcAft>
              <a:buFont typeface="Arial" panose="020B0604020202020204" pitchFamily="34" charset="0"/>
              <a:buChar char="•"/>
            </a:pPr>
            <a:r>
              <a:rPr lang="en" dirty="0"/>
              <a:t>Future earnings (student loans)</a:t>
            </a:r>
          </a:p>
          <a:p>
            <a:pPr marL="971526" lvl="1" indent="-285744">
              <a:lnSpc>
                <a:spcPct val="100000"/>
              </a:lnSpc>
              <a:spcAft>
                <a:spcPts val="600"/>
              </a:spcAft>
              <a:buFont typeface="Courier New" panose="02070309020205020404" pitchFamily="49" charset="0"/>
              <a:buChar char="o"/>
            </a:pPr>
            <a:r>
              <a:rPr lang="en" dirty="0"/>
              <a:t>For education-related expenses only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395" y="4322662"/>
            <a:ext cx="682811" cy="585267"/>
          </a:xfrm>
          <a:prstGeom prst="rect">
            <a:avLst/>
          </a:prstGeom>
          <a:noFill/>
        </p:spPr>
      </p:pic>
      <p:sp>
        <p:nvSpPr>
          <p:cNvPr id="5" name="TextBox 10"/>
          <p:cNvSpPr txBox="1"/>
          <p:nvPr/>
        </p:nvSpPr>
        <p:spPr>
          <a:xfrm>
            <a:off x="1143000" y="4897652"/>
            <a:ext cx="6858000" cy="253788"/>
          </a:xfrm>
          <a:prstGeom prst="rect">
            <a:avLst/>
          </a:prstGeom>
          <a:noFill/>
        </p:spPr>
        <p:txBody>
          <a:bodyPr wrap="square" lIns="68452" tIns="34227" rIns="68452" bIns="3422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99"/>
                </a:solidFill>
                <a:latin typeface="Cambria" panose="02040503050406030204" pitchFamily="18" charset="0"/>
              </a:rPr>
              <a:t>Presenter, </a:t>
            </a:r>
            <a:r>
              <a:rPr lang="en-US" sz="700" i="1" dirty="0">
                <a:solidFill>
                  <a:srgbClr val="000099"/>
                </a:solidFill>
                <a:latin typeface="Cambria" panose="02040503050406030204" pitchFamily="18" charset="0"/>
              </a:rPr>
              <a:t>School/Company  </a:t>
            </a:r>
            <a:r>
              <a:rPr lang="en-US" sz="1200" dirty="0">
                <a:solidFill>
                  <a:srgbClr val="000099"/>
                </a:solidFill>
                <a:latin typeface="Cambria" panose="02040503050406030204" pitchFamily="18" charset="0"/>
              </a:rPr>
              <a:t>&amp; Presenter, </a:t>
            </a:r>
            <a:r>
              <a:rPr lang="en-US" sz="700" i="1" dirty="0">
                <a:solidFill>
                  <a:srgbClr val="000099"/>
                </a:solidFill>
                <a:latin typeface="Cambria" panose="02040503050406030204" pitchFamily="18" charset="0"/>
              </a:rPr>
              <a:t>School/Company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into Perspective!</a:t>
            </a:r>
            <a:endParaRPr lang="en-US" dirty="0"/>
          </a:p>
        </p:txBody>
      </p:sp>
      <p:sp>
        <p:nvSpPr>
          <p:cNvPr id="3" name="Text Placeholder 2"/>
          <p:cNvSpPr>
            <a:spLocks noGrp="1"/>
          </p:cNvSpPr>
          <p:nvPr>
            <p:ph type="body" idx="1"/>
          </p:nvPr>
        </p:nvSpPr>
        <p:spPr/>
        <p:txBody>
          <a:bodyPr/>
          <a:lstStyle/>
          <a:p>
            <a:r>
              <a:rPr lang="en-US" sz="1050" dirty="0"/>
              <a:t>Game of Life:</a:t>
            </a:r>
          </a:p>
          <a:p>
            <a:r>
              <a:rPr lang="en-US" sz="1050" dirty="0"/>
              <a:t>Congratulations, you have just received a 4-year </a:t>
            </a:r>
            <a:r>
              <a:rPr lang="en-US" sz="1050" dirty="0" smtClean="0"/>
              <a:t>degree.  You have accepted a position in Minnesota making an annual GROSS salary of $47,000.  After 22% is taken from your GROSS earnings for taxes, here is </a:t>
            </a:r>
            <a:r>
              <a:rPr lang="en-US" sz="1050" dirty="0"/>
              <a:t>your BIG </a:t>
            </a:r>
            <a:r>
              <a:rPr lang="en-US" sz="1050" dirty="0" smtClean="0"/>
              <a:t>picture:</a:t>
            </a:r>
          </a:p>
          <a:p>
            <a:pPr>
              <a:lnSpc>
                <a:spcPct val="100000"/>
              </a:lnSpc>
            </a:pPr>
            <a:r>
              <a:rPr lang="en-US" sz="1050" dirty="0" smtClean="0"/>
              <a:t>Your monthly earning, after taxes, is $3,000 (NET pay)</a:t>
            </a:r>
          </a:p>
          <a:p>
            <a:pPr>
              <a:spcAft>
                <a:spcPts val="0"/>
              </a:spcAft>
            </a:pPr>
            <a:r>
              <a:rPr lang="en-US" sz="900" dirty="0" smtClean="0"/>
              <a:t>Mortgage </a:t>
            </a:r>
            <a:r>
              <a:rPr lang="en-US" sz="800" dirty="0" smtClean="0"/>
              <a:t>(includes home owners ins)	</a:t>
            </a:r>
            <a:r>
              <a:rPr lang="en-US" sz="900" dirty="0" smtClean="0"/>
              <a:t>= 	$1,000 		*If we take your monthly income and subtract all</a:t>
            </a:r>
          </a:p>
          <a:p>
            <a:pPr>
              <a:spcAft>
                <a:spcPts val="0"/>
              </a:spcAft>
            </a:pPr>
            <a:r>
              <a:rPr lang="en-US" sz="900" dirty="0" smtClean="0"/>
              <a:t>Car payment</a:t>
            </a:r>
            <a:r>
              <a:rPr lang="en-US" sz="900" dirty="0"/>
              <a:t>		</a:t>
            </a:r>
            <a:r>
              <a:rPr lang="en-US" sz="900" dirty="0" smtClean="0"/>
              <a:t>=</a:t>
            </a:r>
            <a:r>
              <a:rPr lang="en-US" sz="900" dirty="0"/>
              <a:t>	</a:t>
            </a:r>
            <a:r>
              <a:rPr lang="en-US" sz="900" dirty="0" smtClean="0"/>
              <a:t>$250</a:t>
            </a:r>
            <a:r>
              <a:rPr lang="en-US" sz="900" dirty="0"/>
              <a:t>		 payments necessary to live this lifestyle, you </a:t>
            </a:r>
            <a:r>
              <a:rPr lang="en-US" sz="900" dirty="0" smtClean="0"/>
              <a:t>would have</a:t>
            </a:r>
          </a:p>
          <a:p>
            <a:pPr>
              <a:spcAft>
                <a:spcPts val="0"/>
              </a:spcAft>
            </a:pPr>
            <a:r>
              <a:rPr lang="en-US" sz="900" dirty="0" smtClean="0"/>
              <a:t>Student Loan payment	=	$300		 an extra $305 a month (or about $75 a week) to live </a:t>
            </a:r>
          </a:p>
          <a:p>
            <a:pPr>
              <a:spcAft>
                <a:spcPts val="0"/>
              </a:spcAft>
            </a:pPr>
            <a:r>
              <a:rPr lang="en-US" sz="900" dirty="0" smtClean="0"/>
              <a:t>Utilities </a:t>
            </a:r>
            <a:r>
              <a:rPr lang="en-US" sz="800" dirty="0" smtClean="0"/>
              <a:t>(electricity, heat, water)</a:t>
            </a:r>
            <a:r>
              <a:rPr lang="en-US" sz="900" dirty="0"/>
              <a:t>	</a:t>
            </a:r>
            <a:r>
              <a:rPr lang="en-US" sz="900" dirty="0" smtClean="0"/>
              <a:t>=	$270</a:t>
            </a:r>
            <a:r>
              <a:rPr lang="en-US" sz="900" dirty="0"/>
              <a:t>	 </a:t>
            </a:r>
            <a:r>
              <a:rPr lang="en-US" sz="900" dirty="0" smtClean="0"/>
              <a:t>	 on</a:t>
            </a:r>
            <a:r>
              <a:rPr lang="en-US" sz="900" dirty="0"/>
              <a:t>.  Keep in mind none of the tallies to the left include</a:t>
            </a:r>
          </a:p>
          <a:p>
            <a:pPr>
              <a:spcAft>
                <a:spcPts val="0"/>
              </a:spcAft>
            </a:pPr>
            <a:r>
              <a:rPr lang="en-US" sz="900" dirty="0"/>
              <a:t>Garbage 		=	</a:t>
            </a:r>
            <a:r>
              <a:rPr lang="en-US" sz="900" dirty="0" smtClean="0"/>
              <a:t>$75 		 cost </a:t>
            </a:r>
            <a:r>
              <a:rPr lang="en-US" sz="900" dirty="0"/>
              <a:t>for groceries, toiletries, transportation costs (gas), </a:t>
            </a:r>
            <a:r>
              <a:rPr lang="en-US" sz="900" dirty="0" smtClean="0"/>
              <a:t>	</a:t>
            </a:r>
            <a:r>
              <a:rPr lang="en-US" sz="900" dirty="0"/>
              <a:t> Cell Phone		=	$150 </a:t>
            </a:r>
            <a:r>
              <a:rPr lang="en-US" sz="900" dirty="0" smtClean="0"/>
              <a:t>		 </a:t>
            </a:r>
            <a:r>
              <a:rPr lang="en-US" sz="900" dirty="0"/>
              <a:t>entertainment, etc.</a:t>
            </a:r>
          </a:p>
          <a:p>
            <a:pPr>
              <a:spcAft>
                <a:spcPts val="0"/>
              </a:spcAft>
            </a:pPr>
            <a:r>
              <a:rPr lang="en-US" sz="900" dirty="0"/>
              <a:t>Internet/TV		=	$100 </a:t>
            </a:r>
            <a:r>
              <a:rPr lang="en-US" sz="900" dirty="0" smtClean="0"/>
              <a:t>				</a:t>
            </a:r>
            <a:r>
              <a:rPr lang="en-US" sz="900" dirty="0"/>
              <a:t>	</a:t>
            </a:r>
            <a:r>
              <a:rPr lang="en-US" sz="900" dirty="0" smtClean="0"/>
              <a:t> 	</a:t>
            </a:r>
            <a:r>
              <a:rPr lang="en-US" sz="900" dirty="0"/>
              <a:t> Credit Card payment	=	$</a:t>
            </a:r>
            <a:r>
              <a:rPr lang="en-US" sz="900" dirty="0" smtClean="0"/>
              <a:t>100</a:t>
            </a:r>
          </a:p>
          <a:p>
            <a:pPr>
              <a:spcAft>
                <a:spcPts val="0"/>
              </a:spcAft>
            </a:pPr>
            <a:r>
              <a:rPr lang="en-US" sz="900" dirty="0" smtClean="0"/>
              <a:t>Insurance </a:t>
            </a:r>
            <a:r>
              <a:rPr lang="en-US" sz="800" dirty="0" smtClean="0"/>
              <a:t>(health, dental)</a:t>
            </a:r>
            <a:r>
              <a:rPr lang="en-US" sz="900" dirty="0" smtClean="0"/>
              <a:t>	=	$340</a:t>
            </a:r>
          </a:p>
          <a:p>
            <a:pPr>
              <a:spcAft>
                <a:spcPts val="0"/>
              </a:spcAft>
            </a:pPr>
            <a:r>
              <a:rPr lang="en-US" sz="900" dirty="0" smtClean="0"/>
              <a:t>Car Insurance		=	$110</a:t>
            </a:r>
          </a:p>
          <a:p>
            <a:pPr>
              <a:spcAft>
                <a:spcPts val="0"/>
              </a:spcAft>
            </a:pPr>
            <a:endParaRPr lang="en-US" sz="1050" dirty="0"/>
          </a:p>
          <a:p>
            <a:pPr>
              <a:spcAft>
                <a:spcPts val="0"/>
              </a:spcAft>
            </a:pPr>
            <a:r>
              <a:rPr lang="en-US" sz="1050" b="1" i="1" dirty="0"/>
              <a:t>(Amounts listed </a:t>
            </a:r>
            <a:r>
              <a:rPr lang="en-US" sz="1050" b="1" i="1" dirty="0" smtClean="0"/>
              <a:t>above </a:t>
            </a:r>
            <a:r>
              <a:rPr lang="en-US" sz="1050" b="1" i="1" dirty="0"/>
              <a:t>are based on average monthly payments </a:t>
            </a:r>
            <a:r>
              <a:rPr lang="en-US" sz="1050" b="1" i="1" dirty="0" smtClean="0"/>
              <a:t>you </a:t>
            </a:r>
            <a:r>
              <a:rPr lang="en-US" sz="1050" b="1" i="1" dirty="0"/>
              <a:t>would make living in Minnesota)</a:t>
            </a:r>
          </a:p>
          <a:p>
            <a:pPr>
              <a:spcAft>
                <a:spcPts val="0"/>
              </a:spcAft>
            </a:pPr>
            <a:r>
              <a:rPr lang="en-US" sz="1050" dirty="0" smtClean="0"/>
              <a:t>			</a:t>
            </a:r>
            <a:r>
              <a:rPr lang="en-US" sz="1050" dirty="0"/>
              <a:t>				 </a:t>
            </a:r>
            <a:endParaRPr lang="en-US" sz="1050" dirty="0" smtClean="0"/>
          </a:p>
          <a:p>
            <a:pPr>
              <a:spcAft>
                <a:spcPts val="0"/>
              </a:spcAft>
            </a:pPr>
            <a:r>
              <a:rPr lang="en-US" sz="1050" dirty="0"/>
              <a:t>		 </a:t>
            </a:r>
            <a:r>
              <a:rPr lang="en-US" sz="1050" dirty="0" smtClean="0"/>
              <a:t> </a:t>
            </a:r>
            <a:endParaRPr lang="en-US" sz="1050" dirty="0"/>
          </a:p>
          <a:p>
            <a:pPr>
              <a:spcAft>
                <a:spcPts val="0"/>
              </a:spcAft>
            </a:pPr>
            <a:r>
              <a:rPr lang="en-US" sz="12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395" y="4322662"/>
            <a:ext cx="682811" cy="585267"/>
          </a:xfrm>
          <a:prstGeom prst="rect">
            <a:avLst/>
          </a:prstGeom>
          <a:noFill/>
        </p:spPr>
      </p:pic>
      <p:sp>
        <p:nvSpPr>
          <p:cNvPr id="5" name="TextBox 10"/>
          <p:cNvSpPr txBox="1"/>
          <p:nvPr/>
        </p:nvSpPr>
        <p:spPr>
          <a:xfrm>
            <a:off x="1143000" y="4897652"/>
            <a:ext cx="6858000" cy="253788"/>
          </a:xfrm>
          <a:prstGeom prst="rect">
            <a:avLst/>
          </a:prstGeom>
          <a:noFill/>
        </p:spPr>
        <p:txBody>
          <a:bodyPr wrap="square" lIns="68452" tIns="34227" rIns="68452" bIns="3422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99"/>
                </a:solidFill>
                <a:latin typeface="Cambria" panose="02040503050406030204" pitchFamily="18" charset="0"/>
              </a:rPr>
              <a:t>Presenter, </a:t>
            </a:r>
            <a:r>
              <a:rPr lang="en-US" sz="700" i="1" dirty="0">
                <a:solidFill>
                  <a:srgbClr val="000099"/>
                </a:solidFill>
                <a:latin typeface="Cambria" panose="02040503050406030204" pitchFamily="18" charset="0"/>
              </a:rPr>
              <a:t>School/Company  </a:t>
            </a:r>
            <a:r>
              <a:rPr lang="en-US" sz="1200" dirty="0">
                <a:solidFill>
                  <a:srgbClr val="000099"/>
                </a:solidFill>
                <a:latin typeface="Cambria" panose="02040503050406030204" pitchFamily="18" charset="0"/>
              </a:rPr>
              <a:t>&amp; Presenter, </a:t>
            </a:r>
            <a:r>
              <a:rPr lang="en-US" sz="700" i="1" dirty="0">
                <a:solidFill>
                  <a:srgbClr val="000099"/>
                </a:solidFill>
                <a:latin typeface="Cambria" panose="02040503050406030204" pitchFamily="18" charset="0"/>
              </a:rPr>
              <a:t>School/Company</a:t>
            </a:r>
          </a:p>
        </p:txBody>
      </p:sp>
    </p:spTree>
    <p:extLst>
      <p:ext uri="{BB962C8B-B14F-4D97-AF65-F5344CB8AC3E}">
        <p14:creationId xmlns:p14="http://schemas.microsoft.com/office/powerpoint/2010/main" val="498650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pptbackgroundstemplates.com/backgrounds/pp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 t="16147" r="23077" b="6457"/>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nvSpPr>
        <p:spPr>
          <a:xfrm>
            <a:off x="1739409" y="307263"/>
            <a:ext cx="5665184" cy="411480"/>
          </a:xfrm>
          <a:prstGeom prst="rect">
            <a:avLst/>
          </a:prstGeom>
        </p:spPr>
        <p:txBody>
          <a:bodyPr vert="horz" lIns="68749" tIns="34375" rIns="68749" bIns="34375"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endParaRPr lang="en-US" sz="2812" dirty="0">
              <a:solidFill>
                <a:srgbClr val="000099"/>
              </a:solidFill>
              <a:latin typeface="Cambria" panose="02040503050406030204" pitchFamily="18" charset="0"/>
            </a:endParaRPr>
          </a:p>
        </p:txBody>
      </p:sp>
      <p:sp>
        <p:nvSpPr>
          <p:cNvPr id="7" name="Content Placeholder 2"/>
          <p:cNvSpPr>
            <a:spLocks noGrp="1"/>
          </p:cNvSpPr>
          <p:nvPr/>
        </p:nvSpPr>
        <p:spPr>
          <a:xfrm>
            <a:off x="1739409" y="858415"/>
            <a:ext cx="5665184" cy="2684886"/>
          </a:xfrm>
          <a:prstGeom prst="rect">
            <a:avLst/>
          </a:prstGeom>
        </p:spPr>
        <p:txBody>
          <a:bodyPr vert="horz" lIns="68749" tIns="34375" rIns="68749" bIns="34375"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anose="020B0604020202020204" pitchFamily="34" charset="0"/>
              <a:buChar char="•"/>
            </a:pPr>
            <a:endParaRPr lang="en-US" sz="1607" dirty="0">
              <a:latin typeface="Cambria" panose="02040503050406030204" pitchFamily="18" charset="0"/>
            </a:endParaRPr>
          </a:p>
        </p:txBody>
      </p:sp>
      <p:sp>
        <p:nvSpPr>
          <p:cNvPr id="2" name="Title 1"/>
          <p:cNvSpPr>
            <a:spLocks noGrp="1"/>
          </p:cNvSpPr>
          <p:nvPr>
            <p:ph type="title"/>
          </p:nvPr>
        </p:nvSpPr>
        <p:spPr/>
        <p:txBody>
          <a:bodyPr/>
          <a:lstStyle/>
          <a:p>
            <a:r>
              <a:rPr lang="en-US" dirty="0"/>
              <a:t>Summary</a:t>
            </a:r>
            <a:r>
              <a:rPr lang="en-US" dirty="0">
                <a:solidFill>
                  <a:srgbClr val="000099"/>
                </a:solidFill>
                <a:latin typeface="Cambria" panose="02040503050406030204" pitchFamily="18" charset="0"/>
              </a:rPr>
              <a:t/>
            </a:r>
            <a:br>
              <a:rPr lang="en-US" dirty="0">
                <a:solidFill>
                  <a:srgbClr val="000099"/>
                </a:solidFill>
                <a:latin typeface="Cambria" panose="02040503050406030204" pitchFamily="18" charset="0"/>
              </a:rPr>
            </a:br>
            <a:endParaRPr lang="en-US"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dirty="0" smtClean="0"/>
              <a:t>College is a wise purchase</a:t>
            </a:r>
            <a:endParaRPr lang="en-US" dirty="0"/>
          </a:p>
          <a:p>
            <a:pPr marL="285750" indent="-285750">
              <a:buFont typeface="Arial" panose="020B0604020202020204" pitchFamily="34" charset="0"/>
              <a:buChar char="•"/>
            </a:pPr>
            <a:r>
              <a:rPr lang="en-US" dirty="0" smtClean="0"/>
              <a:t>Borrow Smart: utilize non loan-related funds to finance your education first to minimize loan borrowing</a:t>
            </a:r>
          </a:p>
          <a:p>
            <a:pPr marL="285750" indent="-285750">
              <a:buFont typeface="Arial" panose="020B0604020202020204" pitchFamily="34" charset="0"/>
              <a:buChar char="•"/>
            </a:pPr>
            <a:r>
              <a:rPr lang="en-US" dirty="0" smtClean="0"/>
              <a:t>Know what you have borrowed, and start thinking about repayment</a:t>
            </a:r>
          </a:p>
          <a:p>
            <a:pPr marL="285750" indent="-285750">
              <a:buFont typeface="Arial" panose="020B0604020202020204" pitchFamily="34" charset="0"/>
              <a:buChar char="•"/>
            </a:pPr>
            <a:r>
              <a:rPr lang="en-US" dirty="0" smtClean="0"/>
              <a:t>Don’t make the mistake of borrowing loans to </a:t>
            </a:r>
            <a:r>
              <a:rPr lang="en-US" smtClean="0"/>
              <a:t>live an </a:t>
            </a:r>
            <a:r>
              <a:rPr lang="en-US" dirty="0" smtClean="0"/>
              <a:t>elaborate lifestyle </a:t>
            </a:r>
          </a:p>
          <a:p>
            <a:pPr marL="285750" indent="-285750">
              <a:buFont typeface="Arial" panose="020B0604020202020204" pitchFamily="34" charset="0"/>
              <a:buChar char="•"/>
            </a:pPr>
            <a:r>
              <a:rPr lang="en-US" dirty="0" smtClean="0"/>
              <a:t>Understanding good credit and how it relates to loan borrowing</a:t>
            </a:r>
          </a:p>
          <a:p>
            <a:pPr marL="285750" indent="-285750">
              <a:buFont typeface="Arial" panose="020B0604020202020204" pitchFamily="34" charset="0"/>
              <a:buChar char="•"/>
            </a:pPr>
            <a:r>
              <a:rPr lang="en-US" dirty="0" smtClean="0"/>
              <a:t>Live like a student now so you do not have to later!</a:t>
            </a:r>
          </a:p>
          <a:p>
            <a:pPr marL="285750" indent="-285750">
              <a:buFont typeface="Arial" panose="020B0604020202020204" pitchFamily="34" charset="0"/>
              <a:buChar char="•"/>
            </a:pPr>
            <a:endParaRPr lang="en-US" dirty="0"/>
          </a:p>
        </p:txBody>
      </p:sp>
      <p:sp>
        <p:nvSpPr>
          <p:cNvPr id="14" name="TextBox 10"/>
          <p:cNvSpPr txBox="1"/>
          <p:nvPr/>
        </p:nvSpPr>
        <p:spPr>
          <a:xfrm>
            <a:off x="7250574" y="4949817"/>
            <a:ext cx="765307" cy="208521"/>
          </a:xfrm>
          <a:prstGeom prst="rect">
            <a:avLst/>
          </a:prstGeom>
          <a:noFill/>
        </p:spPr>
        <p:txBody>
          <a:bodyPr wrap="square" lIns="68749" tIns="34375" rIns="68749" bIns="343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4" i="1" dirty="0">
                <a:latin typeface="Cambria" panose="02040503050406030204" pitchFamily="18" charset="0"/>
              </a:rPr>
              <a:t>2016- 2017</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32437"/>
          <a:stretch/>
        </p:blipFill>
        <p:spPr>
          <a:xfrm>
            <a:off x="7327105" y="4352914"/>
            <a:ext cx="688776" cy="589849"/>
          </a:xfrm>
          <a:prstGeom prst="rect">
            <a:avLst/>
          </a:prstGeom>
        </p:spPr>
      </p:pic>
      <p:sp>
        <p:nvSpPr>
          <p:cNvPr id="16" name="TextBox 10"/>
          <p:cNvSpPr txBox="1"/>
          <p:nvPr/>
        </p:nvSpPr>
        <p:spPr>
          <a:xfrm>
            <a:off x="1126893" y="4918906"/>
            <a:ext cx="6888986" cy="254887"/>
          </a:xfrm>
          <a:prstGeom prst="rect">
            <a:avLst/>
          </a:prstGeom>
          <a:noFill/>
        </p:spPr>
        <p:txBody>
          <a:bodyPr wrap="square" lIns="68749" tIns="34375" rIns="68749" bIns="343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5" dirty="0">
                <a:solidFill>
                  <a:srgbClr val="000099"/>
                </a:solidFill>
                <a:latin typeface="Cambria" panose="02040503050406030204" pitchFamily="18" charset="0"/>
              </a:rPr>
              <a:t>Presenter, </a:t>
            </a:r>
            <a:r>
              <a:rPr lang="en-US" sz="703" i="1" dirty="0">
                <a:solidFill>
                  <a:srgbClr val="000099"/>
                </a:solidFill>
                <a:latin typeface="Cambria" panose="02040503050406030204" pitchFamily="18" charset="0"/>
              </a:rPr>
              <a:t>School/Company  </a:t>
            </a:r>
            <a:r>
              <a:rPr lang="en-US" sz="1205" dirty="0">
                <a:solidFill>
                  <a:srgbClr val="000099"/>
                </a:solidFill>
                <a:latin typeface="Cambria" panose="02040503050406030204" pitchFamily="18" charset="0"/>
              </a:rPr>
              <a:t>&amp; Presenter, </a:t>
            </a:r>
            <a:r>
              <a:rPr lang="en-US" sz="703" i="1" dirty="0">
                <a:solidFill>
                  <a:srgbClr val="000099"/>
                </a:solidFill>
                <a:latin typeface="Cambria" panose="02040503050406030204" pitchFamily="18" charset="0"/>
              </a:rPr>
              <a:t>School/Company</a:t>
            </a:r>
          </a:p>
        </p:txBody>
      </p:sp>
    </p:spTree>
    <p:extLst>
      <p:ext uri="{BB962C8B-B14F-4D97-AF65-F5344CB8AC3E}">
        <p14:creationId xmlns:p14="http://schemas.microsoft.com/office/powerpoint/2010/main" val="2247001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 Search Websites</a:t>
            </a:r>
            <a:endParaRPr lang="en-US"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dirty="0">
                <a:hlinkClick r:id="rId2"/>
              </a:rPr>
              <a:t>https://</a:t>
            </a:r>
            <a:r>
              <a:rPr lang="en-US" dirty="0" smtClean="0">
                <a:hlinkClick r:id="rId2"/>
              </a:rPr>
              <a:t>studentaid.ed.gov/sa/types/grants-scholarships/finding-scholarships</a:t>
            </a:r>
            <a:endParaRPr lang="en-US" dirty="0" smtClean="0"/>
          </a:p>
          <a:p>
            <a:pPr marL="285750" indent="-285750">
              <a:buFont typeface="Arial" panose="020B0604020202020204" pitchFamily="34" charset="0"/>
              <a:buChar char="•"/>
            </a:pPr>
            <a:r>
              <a:rPr lang="en-US" dirty="0">
                <a:hlinkClick r:id="rId3"/>
              </a:rPr>
              <a:t>http://</a:t>
            </a:r>
            <a:r>
              <a:rPr lang="en-US" dirty="0" smtClean="0">
                <a:hlinkClick r:id="rId3"/>
              </a:rPr>
              <a:t>www.ohe.state.mn.us/sPages/scholarshipsAll.cfm</a:t>
            </a:r>
            <a:endParaRPr lang="en-US" dirty="0" smtClean="0"/>
          </a:p>
          <a:p>
            <a:pPr marL="285750" indent="-285750">
              <a:buFont typeface="Arial" panose="020B0604020202020204" pitchFamily="34" charset="0"/>
              <a:buChar char="•"/>
            </a:pPr>
            <a:r>
              <a:rPr lang="en-US" dirty="0">
                <a:hlinkClick r:id="rId4"/>
              </a:rPr>
              <a:t>https://</a:t>
            </a:r>
            <a:r>
              <a:rPr lang="en-US" dirty="0" smtClean="0">
                <a:hlinkClick r:id="rId4"/>
              </a:rPr>
              <a:t>www.fastweb.com</a:t>
            </a:r>
            <a:endParaRPr lang="en-US" dirty="0" smtClean="0"/>
          </a:p>
          <a:p>
            <a:pPr marL="285750" indent="-285750">
              <a:buFont typeface="Arial" panose="020B0604020202020204" pitchFamily="34" charset="0"/>
              <a:buChar char="•"/>
            </a:pPr>
            <a:r>
              <a:rPr lang="en-US" dirty="0">
                <a:hlinkClick r:id="rId5"/>
              </a:rPr>
              <a:t>https://</a:t>
            </a:r>
            <a:r>
              <a:rPr lang="en-US" dirty="0" smtClean="0">
                <a:hlinkClick r:id="rId5"/>
              </a:rPr>
              <a:t>scholarshipamerica.org</a:t>
            </a:r>
            <a:endParaRPr lang="en-US" dirty="0" smtClean="0"/>
          </a:p>
          <a:p>
            <a:pPr marL="285750" indent="-285750">
              <a:buFont typeface="Arial" panose="020B0604020202020204" pitchFamily="34" charset="0"/>
              <a:buChar char="•"/>
            </a:pPr>
            <a:r>
              <a:rPr lang="en-US" dirty="0">
                <a:hlinkClick r:id="rId6"/>
              </a:rPr>
              <a:t>https://</a:t>
            </a:r>
            <a:r>
              <a:rPr lang="en-US" dirty="0" smtClean="0">
                <a:hlinkClick r:id="rId6"/>
              </a:rPr>
              <a:t>bigfuture.collegeboard.org/scholarship-search</a:t>
            </a:r>
            <a:endParaRPr lang="en-US" dirty="0" smtClean="0"/>
          </a:p>
          <a:p>
            <a:pPr marL="285750" indent="-285750">
              <a:buFont typeface="Arial" panose="020B0604020202020204" pitchFamily="34" charset="0"/>
              <a:buChar char="•"/>
            </a:pPr>
            <a:r>
              <a:rPr lang="en-US" dirty="0">
                <a:hlinkClick r:id="rId7"/>
              </a:rPr>
              <a:t>http://</a:t>
            </a:r>
            <a:r>
              <a:rPr lang="en-US" dirty="0" smtClean="0">
                <a:hlinkClick r:id="rId7"/>
              </a:rPr>
              <a:t>www.ncaa.org/gsearch/scholarships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3645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Text Placeholder 2"/>
          <p:cNvSpPr>
            <a:spLocks noGrp="1"/>
          </p:cNvSpPr>
          <p:nvPr>
            <p:ph type="body" idx="1"/>
          </p:nvPr>
        </p:nvSpPr>
        <p:spPr/>
        <p:txBody>
          <a:bodyPr/>
          <a:lstStyle/>
          <a:p>
            <a:pPr marL="285750" indent="-285750">
              <a:lnSpc>
                <a:spcPct val="100000"/>
              </a:lnSpc>
              <a:spcAft>
                <a:spcPts val="0"/>
              </a:spcAft>
              <a:buFont typeface="Arial" panose="020B0604020202020204" pitchFamily="34" charset="0"/>
              <a:buChar char="•"/>
            </a:pPr>
            <a:r>
              <a:rPr lang="en-US" sz="900" dirty="0"/>
              <a:t>Check your financial literacy. (2016). </a:t>
            </a:r>
            <a:r>
              <a:rPr lang="en-US" sz="900" dirty="0" err="1"/>
              <a:t>CaféCredit</a:t>
            </a:r>
            <a:r>
              <a:rPr lang="en-US" sz="900" dirty="0"/>
              <a:t>. Retrieved from </a:t>
            </a:r>
            <a:r>
              <a:rPr lang="en-US" sz="900" u="sng" dirty="0" smtClean="0">
                <a:hlinkClick r:id="rId2"/>
              </a:rPr>
              <a:t>https</a:t>
            </a:r>
            <a:r>
              <a:rPr lang="en-US" sz="900" u="sng" dirty="0">
                <a:hlinkClick r:id="rId2"/>
              </a:rPr>
              <a:t>://www.cafecredit.com/credit-score-range</a:t>
            </a:r>
            <a:r>
              <a:rPr lang="en-US" sz="900" u="sng" dirty="0" smtClean="0">
                <a:hlinkClick r:id="rId2"/>
              </a:rPr>
              <a:t>/</a:t>
            </a:r>
            <a:endParaRPr lang="en-US" sz="900" u="sng" dirty="0" smtClean="0"/>
          </a:p>
          <a:p>
            <a:pPr>
              <a:lnSpc>
                <a:spcPct val="100000"/>
              </a:lnSpc>
              <a:spcAft>
                <a:spcPts val="0"/>
              </a:spcAft>
            </a:pPr>
            <a:endParaRPr lang="en-US" sz="900" u="sng" dirty="0"/>
          </a:p>
          <a:p>
            <a:pPr marL="285750" indent="-285750">
              <a:lnSpc>
                <a:spcPct val="100000"/>
              </a:lnSpc>
              <a:buFont typeface="Arial" panose="020B0604020202020204" pitchFamily="34" charset="0"/>
              <a:buChar char="•"/>
            </a:pPr>
            <a:r>
              <a:rPr lang="en-US" sz="900" dirty="0"/>
              <a:t>Earnings and unemployment rates by educational attainment. (2015). </a:t>
            </a:r>
            <a:r>
              <a:rPr lang="en-US" sz="900" i="1" dirty="0"/>
              <a:t>U.S. </a:t>
            </a:r>
            <a:r>
              <a:rPr lang="en-US" sz="900" i="1" dirty="0" smtClean="0"/>
              <a:t>Bureau of </a:t>
            </a:r>
            <a:r>
              <a:rPr lang="en-US" sz="900" i="1" dirty="0"/>
              <a:t>Labor Statistics</a:t>
            </a:r>
            <a:r>
              <a:rPr lang="en-US" sz="900" dirty="0"/>
              <a:t>. </a:t>
            </a:r>
            <a:r>
              <a:rPr lang="en-US" sz="900" dirty="0" smtClean="0"/>
              <a:t>Retrieved from</a:t>
            </a:r>
            <a:r>
              <a:rPr lang="en-US" sz="900" dirty="0"/>
              <a:t> </a:t>
            </a:r>
            <a:r>
              <a:rPr lang="en-US" sz="900" dirty="0" smtClean="0"/>
              <a:t>	</a:t>
            </a:r>
            <a:r>
              <a:rPr lang="en-US" sz="900" u="sng" dirty="0" smtClean="0">
                <a:hlinkClick r:id="rId3"/>
              </a:rPr>
              <a:t>http</a:t>
            </a:r>
            <a:r>
              <a:rPr lang="en-US" sz="900" u="sng" dirty="0">
                <a:hlinkClick r:id="rId3"/>
              </a:rPr>
              <a:t>://</a:t>
            </a:r>
            <a:r>
              <a:rPr lang="en-US" sz="900" u="sng" dirty="0" smtClean="0">
                <a:hlinkClick r:id="rId3"/>
              </a:rPr>
              <a:t>www.bls.gov/emp/ep_chart_001.htm</a:t>
            </a:r>
            <a:endParaRPr lang="en-US" sz="900" u="sng" dirty="0" smtClean="0"/>
          </a:p>
          <a:p>
            <a:pPr marL="285750" indent="-285750">
              <a:lnSpc>
                <a:spcPct val="100000"/>
              </a:lnSpc>
              <a:buFont typeface="Arial" panose="020B0604020202020204" pitchFamily="34" charset="0"/>
              <a:buChar char="•"/>
            </a:pPr>
            <a:r>
              <a:rPr lang="en-US" sz="900" dirty="0"/>
              <a:t>Education funding plan. (2016). </a:t>
            </a:r>
            <a:r>
              <a:rPr lang="en-US" sz="900" i="1" dirty="0"/>
              <a:t>Great Lakes Higher Education Corporation </a:t>
            </a:r>
            <a:r>
              <a:rPr lang="en-US" sz="900" i="1" dirty="0" smtClean="0"/>
              <a:t>and Affiliates</a:t>
            </a:r>
            <a:r>
              <a:rPr lang="en-US" sz="900" dirty="0"/>
              <a:t>. Retrieved from 	</a:t>
            </a:r>
            <a:r>
              <a:rPr lang="en-US" sz="900" dirty="0">
                <a:hlinkClick r:id="rId4"/>
              </a:rPr>
              <a:t>https://</a:t>
            </a:r>
            <a:r>
              <a:rPr lang="en-US" sz="900" dirty="0" smtClean="0">
                <a:hlinkClick r:id="rId4"/>
              </a:rPr>
              <a:t>gradready.com/gradreadystatic/forms/GR008_EFP.pdf</a:t>
            </a:r>
            <a:endParaRPr lang="en-US" sz="900" dirty="0" smtClean="0"/>
          </a:p>
          <a:p>
            <a:pPr marL="285750" indent="-285750">
              <a:lnSpc>
                <a:spcPct val="100000"/>
              </a:lnSpc>
              <a:buFont typeface="Arial" panose="020B0604020202020204" pitchFamily="34" charset="0"/>
              <a:buChar char="•"/>
            </a:pPr>
            <a:r>
              <a:rPr lang="en-US" sz="900" dirty="0"/>
              <a:t>Federal student loans for college or career school are an investment in your future. (2016). </a:t>
            </a:r>
            <a:r>
              <a:rPr lang="en-US" sz="900" i="1" dirty="0" smtClean="0"/>
              <a:t>Federal Student </a:t>
            </a:r>
            <a:r>
              <a:rPr lang="en-US" sz="900" i="1" dirty="0"/>
              <a:t>Aid (An office of the U.S. Department of </a:t>
            </a:r>
            <a:r>
              <a:rPr lang="en-US" sz="900" i="1" dirty="0" smtClean="0"/>
              <a:t>	Education</a:t>
            </a:r>
            <a:r>
              <a:rPr lang="en-US" sz="900" i="1" dirty="0"/>
              <a:t>).</a:t>
            </a:r>
            <a:r>
              <a:rPr lang="en-US" sz="900" dirty="0"/>
              <a:t> Retrieved </a:t>
            </a:r>
            <a:r>
              <a:rPr lang="en-US" sz="900" dirty="0" smtClean="0"/>
              <a:t>from </a:t>
            </a:r>
            <a:r>
              <a:rPr lang="en-US" sz="900" dirty="0" smtClean="0">
                <a:hlinkClick r:id="rId5"/>
              </a:rPr>
              <a:t>https</a:t>
            </a:r>
            <a:r>
              <a:rPr lang="en-US" sz="900" dirty="0">
                <a:hlinkClick r:id="rId5"/>
              </a:rPr>
              <a:t>://</a:t>
            </a:r>
            <a:r>
              <a:rPr lang="en-US" sz="900" dirty="0" smtClean="0">
                <a:hlinkClick r:id="rId5"/>
              </a:rPr>
              <a:t>studentaid.ed.gov/sa/types/loans</a:t>
            </a:r>
            <a:endParaRPr lang="en-US" sz="900" dirty="0" smtClean="0"/>
          </a:p>
          <a:p>
            <a:pPr marL="285750" indent="-285750">
              <a:lnSpc>
                <a:spcPct val="100000"/>
              </a:lnSpc>
              <a:buFont typeface="Arial" panose="020B0604020202020204" pitchFamily="34" charset="0"/>
              <a:buChar char="•"/>
            </a:pPr>
            <a:r>
              <a:rPr lang="en-US" sz="900" dirty="0"/>
              <a:t>Ladder of smart borrowing. (2016). </a:t>
            </a:r>
            <a:r>
              <a:rPr lang="en-US" sz="900" i="1" dirty="0"/>
              <a:t>Great Lakes Higher Education Corporation and Affiliates</a:t>
            </a:r>
            <a:r>
              <a:rPr lang="en-US" sz="900" dirty="0"/>
              <a:t>. Retrieved </a:t>
            </a:r>
            <a:r>
              <a:rPr lang="en-US" sz="900" dirty="0" smtClean="0"/>
              <a:t>from 	</a:t>
            </a:r>
            <a:r>
              <a:rPr lang="en-US" sz="900" dirty="0" smtClean="0">
                <a:hlinkClick r:id="rId6"/>
              </a:rPr>
              <a:t>https</a:t>
            </a:r>
            <a:r>
              <a:rPr lang="en-US" sz="900" dirty="0">
                <a:hlinkClick r:id="rId6"/>
              </a:rPr>
              <a:t>://</a:t>
            </a:r>
            <a:r>
              <a:rPr lang="en-US" sz="900" dirty="0" smtClean="0">
                <a:hlinkClick r:id="rId6"/>
              </a:rPr>
              <a:t>gradready.com/gradreadystatic/forms/GR007_Ladder-of-Smart-Borrowing.pdf</a:t>
            </a:r>
            <a:endParaRPr lang="en-US" sz="900" dirty="0" smtClean="0"/>
          </a:p>
          <a:p>
            <a:pPr marL="285750" indent="-285750">
              <a:lnSpc>
                <a:spcPct val="100000"/>
              </a:lnSpc>
              <a:buFont typeface="Arial" panose="020B0604020202020204" pitchFamily="34" charset="0"/>
              <a:buChar char="•"/>
            </a:pPr>
            <a:r>
              <a:rPr lang="en-US" sz="900" dirty="0" smtClean="0"/>
              <a:t>Live Like A Student. (2013). </a:t>
            </a:r>
            <a:r>
              <a:rPr lang="en-US" sz="900" i="1" dirty="0" smtClean="0"/>
              <a:t>University of Minnesota, Duluth. </a:t>
            </a:r>
            <a:r>
              <a:rPr lang="en-US" sz="900" dirty="0" smtClean="0"/>
              <a:t>Retrieved </a:t>
            </a:r>
            <a:r>
              <a:rPr lang="en-US" sz="900" dirty="0"/>
              <a:t>from </a:t>
            </a:r>
            <a:r>
              <a:rPr lang="en-US" sz="900" dirty="0">
                <a:hlinkClick r:id="rId7"/>
              </a:rPr>
              <a:t>http://www.d.umn.edu/llas</a:t>
            </a:r>
            <a:r>
              <a:rPr lang="en-US" sz="900" dirty="0" smtClean="0">
                <a:hlinkClick r:id="rId7"/>
              </a:rPr>
              <a:t>/</a:t>
            </a:r>
            <a:endParaRPr lang="en-US" sz="900" dirty="0" smtClean="0"/>
          </a:p>
          <a:p>
            <a:pPr marL="285750" indent="-285750">
              <a:lnSpc>
                <a:spcPct val="100000"/>
              </a:lnSpc>
              <a:buFont typeface="Arial" panose="020B0604020202020204" pitchFamily="34" charset="0"/>
              <a:buChar char="•"/>
            </a:pPr>
            <a:r>
              <a:rPr lang="en-US" sz="900" dirty="0"/>
              <a:t>NSLDS student access. (2016). </a:t>
            </a:r>
            <a:r>
              <a:rPr lang="en-US" sz="900" i="1" dirty="0"/>
              <a:t>Federal Student Aid (An office of the U.S. Department of Education</a:t>
            </a:r>
            <a:r>
              <a:rPr lang="en-US" sz="900" i="1" dirty="0" smtClean="0"/>
              <a:t>). </a:t>
            </a:r>
            <a:r>
              <a:rPr lang="en-US" sz="900" dirty="0" smtClean="0"/>
              <a:t>Retrieved </a:t>
            </a:r>
            <a:r>
              <a:rPr lang="en-US" sz="900" dirty="0"/>
              <a:t>from </a:t>
            </a:r>
            <a:r>
              <a:rPr lang="en-US" sz="900" dirty="0">
                <a:hlinkClick r:id="rId8"/>
              </a:rPr>
              <a:t>https://www.nslds.ed.gov/nslds/nslds_SA</a:t>
            </a:r>
            <a:r>
              <a:rPr lang="en-US" sz="900" dirty="0" smtClean="0">
                <a:hlinkClick r:id="rId8"/>
              </a:rPr>
              <a:t>/</a:t>
            </a:r>
            <a:endParaRPr lang="en-US" sz="900" dirty="0" smtClean="0"/>
          </a:p>
          <a:p>
            <a:pPr marL="285750" indent="-285750">
              <a:lnSpc>
                <a:spcPct val="100000"/>
              </a:lnSpc>
              <a:buFont typeface="Arial" panose="020B0604020202020204" pitchFamily="34" charset="0"/>
              <a:buChar char="•"/>
            </a:pPr>
            <a:r>
              <a:rPr lang="en-US" sz="900" dirty="0" err="1" smtClean="0"/>
              <a:t>Pechinski</a:t>
            </a:r>
            <a:r>
              <a:rPr lang="en-US" sz="900" dirty="0" smtClean="0"/>
              <a:t>, N. (2016, September 28). Personal interview.</a:t>
            </a:r>
          </a:p>
          <a:p>
            <a:pPr marL="285750" indent="-285750">
              <a:lnSpc>
                <a:spcPct val="100000"/>
              </a:lnSpc>
              <a:buFont typeface="Arial" panose="020B0604020202020204" pitchFamily="34" charset="0"/>
              <a:buChar char="•"/>
            </a:pPr>
            <a:r>
              <a:rPr lang="en-US" sz="900" dirty="0"/>
              <a:t>Repayment estimator. (2016). </a:t>
            </a:r>
            <a:r>
              <a:rPr lang="en-US" sz="900" i="1" dirty="0"/>
              <a:t>Federal Student Aid (An office of the U.S. Department of Education</a:t>
            </a:r>
            <a:r>
              <a:rPr lang="en-US" sz="900" i="1" dirty="0" smtClean="0"/>
              <a:t>).</a:t>
            </a:r>
            <a:r>
              <a:rPr lang="en-US" sz="900" dirty="0"/>
              <a:t> </a:t>
            </a:r>
            <a:r>
              <a:rPr lang="en-US" sz="900" dirty="0" smtClean="0"/>
              <a:t>Retrieved </a:t>
            </a:r>
            <a:r>
              <a:rPr lang="en-US" sz="900" dirty="0"/>
              <a:t>from </a:t>
            </a:r>
            <a:r>
              <a:rPr lang="en-US" sz="900" dirty="0" smtClean="0"/>
              <a:t>	</a:t>
            </a:r>
            <a:r>
              <a:rPr lang="en-US" sz="900" u="sng" dirty="0" smtClean="0">
                <a:hlinkClick r:id="rId9"/>
              </a:rPr>
              <a:t>https</a:t>
            </a:r>
            <a:r>
              <a:rPr lang="en-US" sz="900" u="sng" dirty="0">
                <a:hlinkClick r:id="rId9"/>
              </a:rPr>
              <a:t>://studentloans.gov/myDirectLoan/repaymentEstimator.action</a:t>
            </a:r>
            <a:endParaRPr lang="en-US" sz="9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1290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pptbackgroundstemplates.com/backgrounds/pp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658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9"/>
          <p:cNvSpPr txBox="1"/>
          <p:nvPr/>
        </p:nvSpPr>
        <p:spPr>
          <a:xfrm>
            <a:off x="1128121" y="3949304"/>
            <a:ext cx="6887761" cy="625856"/>
          </a:xfrm>
          <a:prstGeom prst="rect">
            <a:avLst/>
          </a:prstGeom>
          <a:noFill/>
        </p:spPr>
        <p:txBody>
          <a:bodyPr wrap="square" lIns="68749" tIns="34375" rIns="68749" bIns="343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808" dirty="0">
                <a:solidFill>
                  <a:srgbClr val="000099"/>
                </a:solidFill>
                <a:latin typeface="Cambria" panose="02040503050406030204" pitchFamily="18" charset="0"/>
              </a:rPr>
              <a:t>Presenter, </a:t>
            </a:r>
            <a:r>
              <a:rPr lang="en-US" sz="1004" i="1" dirty="0">
                <a:solidFill>
                  <a:srgbClr val="000099"/>
                </a:solidFill>
                <a:latin typeface="Cambria" panose="02040503050406030204" pitchFamily="18" charset="0"/>
              </a:rPr>
              <a:t>School/Company, Email</a:t>
            </a:r>
          </a:p>
          <a:p>
            <a:pPr lvl="0" algn="ctr"/>
            <a:r>
              <a:rPr lang="en-US" sz="1808" dirty="0">
                <a:solidFill>
                  <a:srgbClr val="000099"/>
                </a:solidFill>
                <a:latin typeface="Cambria" panose="02040503050406030204" pitchFamily="18" charset="0"/>
              </a:rPr>
              <a:t>Presenter, </a:t>
            </a:r>
            <a:r>
              <a:rPr lang="en-US" sz="1004" i="1" dirty="0">
                <a:solidFill>
                  <a:srgbClr val="000099"/>
                </a:solidFill>
                <a:latin typeface="Cambria" panose="02040503050406030204" pitchFamily="18" charset="0"/>
              </a:rPr>
              <a:t>School/Company, Email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632" y="1729915"/>
            <a:ext cx="1575456" cy="2036953"/>
          </a:xfrm>
          <a:prstGeom prst="rect">
            <a:avLst/>
          </a:prstGeom>
        </p:spPr>
      </p:pic>
      <p:sp>
        <p:nvSpPr>
          <p:cNvPr id="12" name="TextBox 10"/>
          <p:cNvSpPr txBox="1"/>
          <p:nvPr/>
        </p:nvSpPr>
        <p:spPr>
          <a:xfrm>
            <a:off x="7174044" y="4873287"/>
            <a:ext cx="765307" cy="208562"/>
          </a:xfrm>
          <a:prstGeom prst="rect">
            <a:avLst/>
          </a:prstGeom>
          <a:noFill/>
        </p:spPr>
        <p:txBody>
          <a:bodyPr wrap="square" lIns="68749" tIns="34375" rIns="68749" bIns="343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4" i="1" dirty="0">
                <a:latin typeface="Cambria" panose="02040503050406030204" pitchFamily="18" charset="0"/>
              </a:rPr>
              <a:t>2016- 2017</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b="32437"/>
          <a:stretch/>
        </p:blipFill>
        <p:spPr>
          <a:xfrm>
            <a:off x="7250575" y="4276386"/>
            <a:ext cx="688776" cy="589849"/>
          </a:xfrm>
          <a:prstGeom prst="rect">
            <a:avLst/>
          </a:prstGeom>
        </p:spPr>
      </p:pic>
    </p:spTree>
    <p:extLst>
      <p:ext uri="{BB962C8B-B14F-4D97-AF65-F5344CB8AC3E}">
        <p14:creationId xmlns:p14="http://schemas.microsoft.com/office/powerpoint/2010/main" val="2114070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ptbackgroundstemplates.com/backgrounds/pp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6582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nvSpPr>
        <p:spPr>
          <a:xfrm>
            <a:off x="1093221" y="1777931"/>
            <a:ext cx="6887763" cy="411480"/>
          </a:xfrm>
          <a:prstGeom prst="rect">
            <a:avLst/>
          </a:prstGeom>
        </p:spPr>
        <p:txBody>
          <a:bodyPr vert="horz" lIns="68749" tIns="34375" rIns="68749" bIns="34375"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712" dirty="0">
                <a:solidFill>
                  <a:srgbClr val="000099"/>
                </a:solidFill>
                <a:latin typeface="Cambria" panose="02040503050406030204" pitchFamily="18" charset="0"/>
              </a:rPr>
              <a:t>Thank you!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668" y="2198275"/>
            <a:ext cx="1924869" cy="2439803"/>
          </a:xfrm>
          <a:prstGeom prst="rect">
            <a:avLst/>
          </a:prstGeom>
        </p:spPr>
      </p:pic>
    </p:spTree>
    <p:extLst>
      <p:ext uri="{BB962C8B-B14F-4D97-AF65-F5344CB8AC3E}">
        <p14:creationId xmlns:p14="http://schemas.microsoft.com/office/powerpoint/2010/main" val="2549411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r>
              <a:rPr lang="en"/>
              <a:t>A Wise Purchase </a:t>
            </a:r>
          </a:p>
        </p:txBody>
      </p:sp>
      <p:pic>
        <p:nvPicPr>
          <p:cNvPr id="62" name="Shape 62"/>
          <p:cNvPicPr preferRelativeResize="0"/>
          <p:nvPr/>
        </p:nvPicPr>
        <p:blipFill>
          <a:blip r:embed="rId3">
            <a:alphaModFix/>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 y="1346501"/>
            <a:ext cx="9028204" cy="3561427"/>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5395" y="4322662"/>
            <a:ext cx="682811" cy="585267"/>
          </a:xfrm>
          <a:prstGeom prst="rect">
            <a:avLst/>
          </a:prstGeom>
          <a:noFill/>
        </p:spPr>
      </p:pic>
      <p:sp>
        <p:nvSpPr>
          <p:cNvPr id="6" name="TextBox 10"/>
          <p:cNvSpPr txBox="1"/>
          <p:nvPr/>
        </p:nvSpPr>
        <p:spPr>
          <a:xfrm>
            <a:off x="1143000" y="4897652"/>
            <a:ext cx="6858000" cy="253788"/>
          </a:xfrm>
          <a:prstGeom prst="rect">
            <a:avLst/>
          </a:prstGeom>
          <a:noFill/>
        </p:spPr>
        <p:txBody>
          <a:bodyPr wrap="square" lIns="68452" tIns="34227" rIns="68452" bIns="3422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99"/>
                </a:solidFill>
                <a:latin typeface="Cambria" panose="02040503050406030204" pitchFamily="18" charset="0"/>
              </a:rPr>
              <a:t>Presenter, </a:t>
            </a:r>
            <a:r>
              <a:rPr lang="en-US" sz="700" i="1" dirty="0">
                <a:solidFill>
                  <a:srgbClr val="000099"/>
                </a:solidFill>
                <a:latin typeface="Cambria" panose="02040503050406030204" pitchFamily="18" charset="0"/>
              </a:rPr>
              <a:t>School/Company  </a:t>
            </a:r>
            <a:r>
              <a:rPr lang="en-US" sz="1200" dirty="0">
                <a:solidFill>
                  <a:srgbClr val="000099"/>
                </a:solidFill>
                <a:latin typeface="Cambria" panose="02040503050406030204" pitchFamily="18" charset="0"/>
              </a:rPr>
              <a:t>&amp; Presenter, </a:t>
            </a:r>
            <a:r>
              <a:rPr lang="en-US" sz="700" i="1" dirty="0">
                <a:solidFill>
                  <a:srgbClr val="000099"/>
                </a:solidFill>
                <a:latin typeface="Cambria" panose="02040503050406030204" pitchFamily="18" charset="0"/>
              </a:rPr>
              <a:t>School/Company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395" y="4322662"/>
            <a:ext cx="682811" cy="585267"/>
          </a:xfrm>
          <a:prstGeom prst="rect">
            <a:avLst/>
          </a:prstGeom>
          <a:noFill/>
        </p:spPr>
      </p:pic>
      <p:sp>
        <p:nvSpPr>
          <p:cNvPr id="83" name="Shape 83"/>
          <p:cNvSpPr txBox="1">
            <a:spLocks noGrp="1"/>
          </p:cNvSpPr>
          <p:nvPr>
            <p:ph type="title"/>
          </p:nvPr>
        </p:nvSpPr>
        <p:spPr>
          <a:prstGeom prst="rect">
            <a:avLst/>
          </a:prstGeom>
        </p:spPr>
        <p:txBody>
          <a:bodyPr lIns="91425" tIns="91425" rIns="91425" bIns="91425" anchor="t" anchorCtr="0">
            <a:noAutofit/>
          </a:bodyPr>
          <a:lstStyle/>
          <a:p>
            <a:r>
              <a:rPr lang="en" dirty="0" smtClean="0"/>
              <a:t>Ladder of Smart Borrowing</a:t>
            </a:r>
            <a:endParaRPr lang="en" dirty="0"/>
          </a:p>
        </p:txBody>
      </p:sp>
      <p:sp>
        <p:nvSpPr>
          <p:cNvPr id="84" name="Shape 84"/>
          <p:cNvSpPr txBox="1">
            <a:spLocks noGrp="1"/>
          </p:cNvSpPr>
          <p:nvPr>
            <p:ph type="body" idx="1"/>
          </p:nvPr>
        </p:nvSpPr>
        <p:spPr>
          <a:prstGeom prst="rect">
            <a:avLst/>
          </a:prstGeom>
        </p:spPr>
        <p:txBody>
          <a:bodyPr lIns="91425" tIns="91425" rIns="91425" bIns="91425" anchor="t" anchorCtr="0">
            <a:noAutofit/>
          </a:bodyPr>
          <a:lstStyle/>
          <a:p>
            <a:pPr>
              <a:spcAft>
                <a:spcPts val="0"/>
              </a:spcAft>
            </a:pPr>
            <a:r>
              <a:rPr lang="en-US" dirty="0" smtClean="0"/>
              <a:t>Options for the Smart</a:t>
            </a:r>
          </a:p>
          <a:p>
            <a:pPr>
              <a:spcAft>
                <a:spcPts val="0"/>
              </a:spcAft>
            </a:pPr>
            <a:r>
              <a:rPr lang="en-US" dirty="0" smtClean="0"/>
              <a:t>Borrower </a:t>
            </a:r>
          </a:p>
          <a:p>
            <a:pPr>
              <a:spcAft>
                <a:spcPts val="0"/>
              </a:spcAft>
            </a:pPr>
            <a:endParaRPr lang="en-US" dirty="0"/>
          </a:p>
          <a:p>
            <a:pPr>
              <a:spcAft>
                <a:spcPts val="0"/>
              </a:spcAft>
            </a:pPr>
            <a:endParaRPr dirty="0"/>
          </a:p>
        </p:txBody>
      </p:sp>
      <p:pic>
        <p:nvPicPr>
          <p:cNvPr id="85" name="Shape 85"/>
          <p:cNvPicPr preferRelativeResize="0"/>
          <p:nvPr/>
        </p:nvPicPr>
        <p:blipFill>
          <a:blip r:embed="rId4">
            <a:alphaModFix/>
          </a:blip>
          <a:stretch>
            <a:fillRect/>
          </a:stretch>
        </p:blipFill>
        <p:spPr>
          <a:xfrm>
            <a:off x="4894440" y="675477"/>
            <a:ext cx="2732875" cy="3797699"/>
          </a:xfrm>
          <a:prstGeom prst="rect">
            <a:avLst/>
          </a:prstGeom>
          <a:noFill/>
          <a:ln>
            <a:noFill/>
          </a:ln>
        </p:spPr>
      </p:pic>
      <p:sp>
        <p:nvSpPr>
          <p:cNvPr id="86" name="Shape 86"/>
          <p:cNvSpPr txBox="1"/>
          <p:nvPr/>
        </p:nvSpPr>
        <p:spPr>
          <a:xfrm>
            <a:off x="7412301" y="4679425"/>
            <a:ext cx="7425300" cy="866400"/>
          </a:xfrm>
          <a:prstGeom prst="rect">
            <a:avLst/>
          </a:prstGeom>
          <a:noFill/>
          <a:ln>
            <a:noFill/>
          </a:ln>
        </p:spPr>
        <p:txBody>
          <a:bodyPr lIns="91425" tIns="91425" rIns="91425" bIns="91425" anchor="t" anchorCtr="0">
            <a:noAutofit/>
          </a:bodyPr>
          <a:lstStyle/>
          <a:p>
            <a:endParaRPr/>
          </a:p>
        </p:txBody>
      </p:sp>
      <p:sp>
        <p:nvSpPr>
          <p:cNvPr id="87" name="Shape 87"/>
          <p:cNvSpPr txBox="1"/>
          <p:nvPr/>
        </p:nvSpPr>
        <p:spPr>
          <a:xfrm>
            <a:off x="5850300" y="4428140"/>
            <a:ext cx="2836500" cy="293700"/>
          </a:xfrm>
          <a:prstGeom prst="rect">
            <a:avLst/>
          </a:prstGeom>
          <a:noFill/>
          <a:ln>
            <a:noFill/>
          </a:ln>
        </p:spPr>
        <p:txBody>
          <a:bodyPr lIns="91425" tIns="91425" rIns="91425" bIns="91425" anchor="t" anchorCtr="0">
            <a:noAutofit/>
          </a:bodyPr>
          <a:lstStyle/>
          <a:p>
            <a:r>
              <a:rPr lang="en" sz="800" dirty="0"/>
              <a:t>(2016, Great Lakes Higher Education Corporation)</a:t>
            </a:r>
          </a:p>
        </p:txBody>
      </p:sp>
      <p:sp>
        <p:nvSpPr>
          <p:cNvPr id="8" name="TextBox 10"/>
          <p:cNvSpPr txBox="1"/>
          <p:nvPr/>
        </p:nvSpPr>
        <p:spPr>
          <a:xfrm>
            <a:off x="1143000" y="4914933"/>
            <a:ext cx="6858000" cy="253788"/>
          </a:xfrm>
          <a:prstGeom prst="rect">
            <a:avLst/>
          </a:prstGeom>
          <a:noFill/>
        </p:spPr>
        <p:txBody>
          <a:bodyPr wrap="square" lIns="68452" tIns="34227" rIns="68452" bIns="3422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99"/>
                </a:solidFill>
                <a:latin typeface="Cambria" panose="02040503050406030204" pitchFamily="18" charset="0"/>
              </a:rPr>
              <a:t>Presenter, </a:t>
            </a:r>
            <a:r>
              <a:rPr lang="en-US" sz="700" i="1" dirty="0">
                <a:solidFill>
                  <a:srgbClr val="000099"/>
                </a:solidFill>
                <a:latin typeface="Cambria" panose="02040503050406030204" pitchFamily="18" charset="0"/>
              </a:rPr>
              <a:t>School/Company  </a:t>
            </a:r>
            <a:r>
              <a:rPr lang="en-US" sz="1200" dirty="0">
                <a:solidFill>
                  <a:srgbClr val="000099"/>
                </a:solidFill>
                <a:latin typeface="Cambria" panose="02040503050406030204" pitchFamily="18" charset="0"/>
              </a:rPr>
              <a:t>&amp; Presenter, </a:t>
            </a:r>
            <a:r>
              <a:rPr lang="en-US" sz="700" i="1" dirty="0">
                <a:solidFill>
                  <a:srgbClr val="000099"/>
                </a:solidFill>
                <a:latin typeface="Cambria" panose="02040503050406030204" pitchFamily="18" charset="0"/>
              </a:rPr>
              <a:t>School/Company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p:spPr>
        <p:txBody>
          <a:bodyPr lIns="91425" tIns="91425" rIns="91425" bIns="91425" anchor="t" anchorCtr="0">
            <a:noAutofit/>
          </a:bodyPr>
          <a:lstStyle/>
          <a:p>
            <a:r>
              <a:rPr lang="en" dirty="0"/>
              <a:t>Education Funding Plan</a:t>
            </a:r>
          </a:p>
        </p:txBody>
      </p:sp>
      <p:sp>
        <p:nvSpPr>
          <p:cNvPr id="68" name="Shape 68"/>
          <p:cNvSpPr txBox="1">
            <a:spLocks noGrp="1"/>
          </p:cNvSpPr>
          <p:nvPr>
            <p:ph type="body" idx="1"/>
          </p:nvPr>
        </p:nvSpPr>
        <p:spPr>
          <a:prstGeom prst="rect">
            <a:avLst/>
          </a:prstGeom>
        </p:spPr>
        <p:txBody>
          <a:bodyPr lIns="91425" tIns="91425" rIns="91425" bIns="91425" anchor="t" anchorCtr="0">
            <a:noAutofit/>
          </a:bodyPr>
          <a:lstStyle/>
          <a:p>
            <a:pPr marL="457189" indent="-228594">
              <a:lnSpc>
                <a:spcPct val="150000"/>
              </a:lnSpc>
              <a:spcAft>
                <a:spcPts val="0"/>
              </a:spcAft>
              <a:buAutoNum type="arabicPeriod"/>
            </a:pPr>
            <a:r>
              <a:rPr lang="en" dirty="0" smtClean="0"/>
              <a:t>Cost </a:t>
            </a:r>
            <a:r>
              <a:rPr lang="en" dirty="0"/>
              <a:t>of Attendance </a:t>
            </a:r>
            <a:r>
              <a:rPr lang="en" sz="1400" dirty="0"/>
              <a:t>(Tuition and Fees, Room and Board, Books etc.)</a:t>
            </a:r>
          </a:p>
          <a:p>
            <a:pPr marL="228594">
              <a:lnSpc>
                <a:spcPct val="150000"/>
              </a:lnSpc>
              <a:spcAft>
                <a:spcPts val="0"/>
              </a:spcAft>
            </a:pPr>
            <a:r>
              <a:rPr lang="en" dirty="0" smtClean="0"/>
              <a:t>2. Family </a:t>
            </a:r>
            <a:r>
              <a:rPr lang="en" dirty="0"/>
              <a:t>Savings and Resources </a:t>
            </a:r>
            <a:r>
              <a:rPr lang="en" sz="1400" dirty="0"/>
              <a:t>(Parent Savings,Student Savings and Income)</a:t>
            </a:r>
          </a:p>
          <a:p>
            <a:pPr marL="228594">
              <a:lnSpc>
                <a:spcPct val="150000"/>
              </a:lnSpc>
              <a:spcAft>
                <a:spcPts val="0"/>
              </a:spcAft>
            </a:pPr>
            <a:r>
              <a:rPr lang="en" dirty="0" smtClean="0"/>
              <a:t>3. Non-Loan </a:t>
            </a:r>
            <a:r>
              <a:rPr lang="en" dirty="0"/>
              <a:t>Aid </a:t>
            </a:r>
            <a:r>
              <a:rPr lang="en" sz="1400" dirty="0"/>
              <a:t>(Grants, Scholarships, Outside Gift Aid and Work Study)</a:t>
            </a:r>
            <a:endParaRPr lang="en" dirty="0" smtClean="0"/>
          </a:p>
          <a:p>
            <a:pPr marL="228594">
              <a:lnSpc>
                <a:spcPct val="150000"/>
              </a:lnSpc>
              <a:spcAft>
                <a:spcPts val="0"/>
              </a:spcAft>
            </a:pPr>
            <a:r>
              <a:rPr lang="en" dirty="0" smtClean="0"/>
              <a:t>4. Federal </a:t>
            </a:r>
            <a:r>
              <a:rPr lang="en" dirty="0"/>
              <a:t>and Institutional Student Loans </a:t>
            </a:r>
            <a:r>
              <a:rPr lang="en" sz="1400" dirty="0"/>
              <a:t>(Direct Subsidized,Unsubsidized, Perkins and Institutional)</a:t>
            </a:r>
          </a:p>
          <a:p>
            <a:pPr marL="228594">
              <a:lnSpc>
                <a:spcPct val="150000"/>
              </a:lnSpc>
              <a:spcAft>
                <a:spcPts val="0"/>
              </a:spcAft>
            </a:pPr>
            <a:r>
              <a:rPr lang="en" dirty="0" smtClean="0"/>
              <a:t>5. Financing </a:t>
            </a:r>
            <a:r>
              <a:rPr lang="en" dirty="0"/>
              <a:t>the Gap = </a:t>
            </a:r>
            <a:r>
              <a:rPr lang="en" dirty="0" smtClean="0"/>
              <a:t>Your Total Cost* </a:t>
            </a:r>
            <a:r>
              <a:rPr lang="en" dirty="0"/>
              <a:t>- </a:t>
            </a:r>
            <a:r>
              <a:rPr lang="en" dirty="0" smtClean="0"/>
              <a:t>Resources - </a:t>
            </a:r>
            <a:r>
              <a:rPr lang="en" dirty="0"/>
              <a:t>Non-Loan Aid </a:t>
            </a:r>
            <a:r>
              <a:rPr lang="en" dirty="0" smtClean="0"/>
              <a:t>- </a:t>
            </a:r>
            <a:r>
              <a:rPr lang="en" dirty="0"/>
              <a:t>Student </a:t>
            </a:r>
            <a:r>
              <a:rPr lang="en" dirty="0" smtClean="0"/>
              <a:t>Loans</a:t>
            </a:r>
          </a:p>
          <a:p>
            <a:pPr marL="228594">
              <a:lnSpc>
                <a:spcPct val="100000"/>
              </a:lnSpc>
              <a:spcAft>
                <a:spcPts val="0"/>
              </a:spcAft>
            </a:pPr>
            <a:endParaRPr lang="en" sz="1200" dirty="0" smtClean="0"/>
          </a:p>
          <a:p>
            <a:pPr marL="228594">
              <a:lnSpc>
                <a:spcPct val="100000"/>
              </a:lnSpc>
              <a:spcAft>
                <a:spcPts val="0"/>
              </a:spcAft>
            </a:pPr>
            <a:r>
              <a:rPr lang="en" sz="1200" dirty="0" smtClean="0"/>
              <a:t>*Your total cost may be a bit different than your school’s cost of attendance (COA); school’s COA build on specific number of credits, and room and board plan, which may differ from your enrollment and/or housing contract.</a:t>
            </a:r>
            <a:endParaRPr lang="en" sz="1200" dirty="0"/>
          </a:p>
          <a:p>
            <a:pPr>
              <a:lnSpc>
                <a:spcPct val="100000"/>
              </a:lnSpc>
            </a:pPr>
            <a:endParaRPr sz="1200" dirty="0"/>
          </a:p>
          <a:p>
            <a:endParaRPr dirty="0"/>
          </a:p>
          <a:p>
            <a:endParaRPr dirty="0"/>
          </a:p>
          <a:p>
            <a:endParaRPr dirty="0"/>
          </a:p>
          <a:p>
            <a:endParaRPr dirty="0"/>
          </a:p>
        </p:txBody>
      </p:sp>
      <p:pic>
        <p:nvPicPr>
          <p:cNvPr id="69" name="Shape 69" descr="Free stock photo of money, ..."/>
          <p:cNvPicPr preferRelativeResize="0"/>
          <p:nvPr/>
        </p:nvPicPr>
        <p:blipFill>
          <a:blip r:embed="rId3">
            <a:alphaModFix/>
          </a:blip>
          <a:stretch>
            <a:fillRect/>
          </a:stretch>
        </p:blipFill>
        <p:spPr>
          <a:xfrm>
            <a:off x="5233445" y="303227"/>
            <a:ext cx="1701755" cy="1029721"/>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5395" y="4322662"/>
            <a:ext cx="682811" cy="585267"/>
          </a:xfrm>
          <a:prstGeom prst="rect">
            <a:avLst/>
          </a:prstGeom>
          <a:noFill/>
        </p:spPr>
      </p:pic>
      <p:sp>
        <p:nvSpPr>
          <p:cNvPr id="7" name="TextBox 10"/>
          <p:cNvSpPr txBox="1"/>
          <p:nvPr/>
        </p:nvSpPr>
        <p:spPr>
          <a:xfrm>
            <a:off x="1143000" y="4897652"/>
            <a:ext cx="6858000" cy="253788"/>
          </a:xfrm>
          <a:prstGeom prst="rect">
            <a:avLst/>
          </a:prstGeom>
          <a:noFill/>
        </p:spPr>
        <p:txBody>
          <a:bodyPr wrap="square" lIns="68452" tIns="34227" rIns="68452" bIns="3422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99"/>
                </a:solidFill>
                <a:latin typeface="Cambria" panose="02040503050406030204" pitchFamily="18" charset="0"/>
              </a:rPr>
              <a:t>Presenter, </a:t>
            </a:r>
            <a:r>
              <a:rPr lang="en-US" sz="700" i="1" dirty="0">
                <a:solidFill>
                  <a:srgbClr val="000099"/>
                </a:solidFill>
                <a:latin typeface="Cambria" panose="02040503050406030204" pitchFamily="18" charset="0"/>
              </a:rPr>
              <a:t>School/Company  </a:t>
            </a:r>
            <a:r>
              <a:rPr lang="en-US" sz="1200" dirty="0">
                <a:solidFill>
                  <a:srgbClr val="000099"/>
                </a:solidFill>
                <a:latin typeface="Cambria" panose="02040503050406030204" pitchFamily="18" charset="0"/>
              </a:rPr>
              <a:t>&amp; Presenter, </a:t>
            </a:r>
            <a:r>
              <a:rPr lang="en-US" sz="700" i="1" dirty="0">
                <a:solidFill>
                  <a:srgbClr val="000099"/>
                </a:solidFill>
                <a:latin typeface="Cambria" panose="02040503050406030204" pitchFamily="18" charset="0"/>
              </a:rPr>
              <a:t>School/Company</a:t>
            </a:r>
          </a:p>
        </p:txBody>
      </p:sp>
      <p:sp>
        <p:nvSpPr>
          <p:cNvPr id="2" name="Rectangle 1"/>
          <p:cNvSpPr/>
          <p:nvPr/>
        </p:nvSpPr>
        <p:spPr>
          <a:xfrm>
            <a:off x="6386812" y="1125169"/>
            <a:ext cx="1096775" cy="215444"/>
          </a:xfrm>
          <a:prstGeom prst="rect">
            <a:avLst/>
          </a:prstGeom>
        </p:spPr>
        <p:txBody>
          <a:bodyPr wrap="none">
            <a:spAutoFit/>
          </a:bodyPr>
          <a:lstStyle/>
          <a:p>
            <a:r>
              <a:rPr lang="en" sz="800" dirty="0"/>
              <a:t>Free google images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prstGeom prst="rect">
            <a:avLst/>
          </a:prstGeom>
        </p:spPr>
        <p:txBody>
          <a:bodyPr lIns="91425" tIns="91425" rIns="91425" bIns="91425" anchor="t" anchorCtr="0">
            <a:noAutofit/>
          </a:bodyPr>
          <a:lstStyle/>
          <a:p>
            <a:r>
              <a:rPr lang="en" dirty="0"/>
              <a:t>Know the Federal Direct Loan Limits</a:t>
            </a:r>
          </a:p>
        </p:txBody>
      </p:sp>
      <p:sp>
        <p:nvSpPr>
          <p:cNvPr id="76" name="Shape 76"/>
          <p:cNvSpPr txBox="1">
            <a:spLocks noGrp="1"/>
          </p:cNvSpPr>
          <p:nvPr>
            <p:ph type="body" idx="1"/>
          </p:nvPr>
        </p:nvSpPr>
        <p:spPr>
          <a:prstGeom prst="rect">
            <a:avLst/>
          </a:prstGeom>
        </p:spPr>
        <p:txBody>
          <a:bodyPr lIns="91425" tIns="91425" rIns="91425" bIns="91425" anchor="t" anchorCtr="0">
            <a:noAutofit/>
          </a:bodyPr>
          <a:lstStyle/>
          <a:p>
            <a:pPr algn="just">
              <a:lnSpc>
                <a:spcPct val="100000"/>
              </a:lnSpc>
              <a:spcAft>
                <a:spcPts val="0"/>
              </a:spcAft>
              <a:buClr>
                <a:schemeClr val="dk1"/>
              </a:buClr>
              <a:buSzPct val="91666"/>
            </a:pPr>
            <a:r>
              <a:rPr lang="en" sz="1200" dirty="0">
                <a:solidFill>
                  <a:schemeClr val="dk1"/>
                </a:solidFill>
                <a:latin typeface="Calibri"/>
                <a:ea typeface="Calibri"/>
                <a:cs typeface="Calibri"/>
                <a:sym typeface="Calibri"/>
              </a:rPr>
              <a:t>Federal Subsidized Student Loan </a:t>
            </a:r>
          </a:p>
          <a:p>
            <a:pPr algn="just">
              <a:lnSpc>
                <a:spcPct val="100000"/>
              </a:lnSpc>
              <a:spcAft>
                <a:spcPts val="0"/>
              </a:spcAft>
              <a:buClr>
                <a:schemeClr val="dk1"/>
              </a:buClr>
              <a:buSzPct val="91666"/>
            </a:pPr>
            <a:r>
              <a:rPr lang="en" sz="1200" dirty="0">
                <a:solidFill>
                  <a:schemeClr val="dk1"/>
                </a:solidFill>
                <a:latin typeface="Calibri"/>
                <a:ea typeface="Calibri"/>
                <a:cs typeface="Calibri"/>
                <a:sym typeface="Calibri"/>
              </a:rPr>
              <a:t>(up to- depending on need)</a:t>
            </a:r>
          </a:p>
          <a:p>
            <a:pPr marL="457189" indent="-304792" algn="just">
              <a:lnSpc>
                <a:spcPct val="100000"/>
              </a:lnSpc>
              <a:spcAft>
                <a:spcPts val="0"/>
              </a:spcAft>
              <a:buClr>
                <a:schemeClr val="dk1"/>
              </a:buClr>
              <a:buFont typeface="Arial" panose="020B0604020202020204" pitchFamily="34" charset="0"/>
              <a:buChar char="•"/>
            </a:pPr>
            <a:r>
              <a:rPr lang="en" sz="1200" dirty="0">
                <a:solidFill>
                  <a:schemeClr val="dk1"/>
                </a:solidFill>
                <a:latin typeface="Calibri"/>
                <a:ea typeface="Calibri"/>
                <a:cs typeface="Calibri"/>
                <a:sym typeface="Calibri"/>
              </a:rPr>
              <a:t>$3500 (Freshman</a:t>
            </a:r>
            <a:r>
              <a:rPr lang="en" sz="1200" dirty="0" smtClean="0">
                <a:solidFill>
                  <a:schemeClr val="dk1"/>
                </a:solidFill>
                <a:latin typeface="Calibri"/>
                <a:ea typeface="Calibri"/>
                <a:cs typeface="Calibri"/>
                <a:sym typeface="Calibri"/>
              </a:rPr>
              <a:t>)</a:t>
            </a:r>
            <a:endParaRPr lang="en" sz="1200" dirty="0">
              <a:solidFill>
                <a:schemeClr val="dk1"/>
              </a:solidFill>
              <a:latin typeface="Calibri"/>
              <a:ea typeface="Calibri"/>
              <a:cs typeface="Calibri"/>
              <a:sym typeface="Calibri"/>
            </a:endParaRPr>
          </a:p>
          <a:p>
            <a:pPr marL="457189" indent="-304792" algn="just">
              <a:lnSpc>
                <a:spcPct val="100000"/>
              </a:lnSpc>
              <a:spcAft>
                <a:spcPts val="0"/>
              </a:spcAft>
              <a:buClr>
                <a:schemeClr val="dk1"/>
              </a:buClr>
              <a:buFont typeface="Arial" panose="020B0604020202020204" pitchFamily="34" charset="0"/>
              <a:buChar char="•"/>
            </a:pPr>
            <a:r>
              <a:rPr lang="en" sz="1200" dirty="0">
                <a:solidFill>
                  <a:schemeClr val="dk1"/>
                </a:solidFill>
                <a:latin typeface="Calibri"/>
                <a:ea typeface="Calibri"/>
                <a:cs typeface="Calibri"/>
                <a:sym typeface="Calibri"/>
              </a:rPr>
              <a:t>$4500 (Sophomore</a:t>
            </a:r>
            <a:r>
              <a:rPr lang="en" sz="1200" dirty="0" smtClean="0">
                <a:solidFill>
                  <a:schemeClr val="dk1"/>
                </a:solidFill>
                <a:latin typeface="Calibri"/>
                <a:ea typeface="Calibri"/>
                <a:cs typeface="Calibri"/>
                <a:sym typeface="Calibri"/>
              </a:rPr>
              <a:t>)	        	</a:t>
            </a:r>
            <a:endParaRPr lang="en" sz="1200" dirty="0">
              <a:solidFill>
                <a:schemeClr val="dk1"/>
              </a:solidFill>
              <a:latin typeface="Calibri"/>
              <a:ea typeface="Calibri"/>
              <a:cs typeface="Calibri"/>
              <a:sym typeface="Calibri"/>
            </a:endParaRPr>
          </a:p>
          <a:p>
            <a:pPr marL="457189" indent="-304792" algn="just">
              <a:lnSpc>
                <a:spcPct val="100000"/>
              </a:lnSpc>
              <a:spcAft>
                <a:spcPts val="0"/>
              </a:spcAft>
              <a:buClr>
                <a:schemeClr val="dk1"/>
              </a:buClr>
              <a:buFont typeface="Arial" panose="020B0604020202020204" pitchFamily="34" charset="0"/>
              <a:buChar char="•"/>
            </a:pPr>
            <a:r>
              <a:rPr lang="en" sz="1200" dirty="0">
                <a:solidFill>
                  <a:schemeClr val="dk1"/>
                </a:solidFill>
                <a:latin typeface="Calibri"/>
                <a:ea typeface="Calibri"/>
                <a:cs typeface="Calibri"/>
                <a:sym typeface="Calibri"/>
              </a:rPr>
              <a:t>$5500 (Junior/Senior</a:t>
            </a:r>
            <a:r>
              <a:rPr lang="en" sz="1200" dirty="0" smtClean="0">
                <a:solidFill>
                  <a:schemeClr val="dk1"/>
                </a:solidFill>
                <a:latin typeface="Calibri"/>
                <a:ea typeface="Calibri"/>
                <a:cs typeface="Calibri"/>
                <a:sym typeface="Calibri"/>
              </a:rPr>
              <a:t>)		  </a:t>
            </a:r>
          </a:p>
          <a:p>
            <a:pPr algn="just">
              <a:lnSpc>
                <a:spcPct val="100000"/>
              </a:lnSpc>
              <a:spcAft>
                <a:spcPts val="0"/>
              </a:spcAft>
              <a:buClr>
                <a:schemeClr val="dk1"/>
              </a:buClr>
              <a:buSzPct val="91666"/>
            </a:pPr>
            <a:endParaRPr lang="en" sz="1200" dirty="0" smtClean="0">
              <a:solidFill>
                <a:schemeClr val="dk1"/>
              </a:solidFill>
              <a:latin typeface="Calibri"/>
              <a:ea typeface="Calibri"/>
              <a:cs typeface="Calibri"/>
              <a:sym typeface="Calibri"/>
            </a:endParaRPr>
          </a:p>
          <a:p>
            <a:pPr algn="just">
              <a:lnSpc>
                <a:spcPct val="100000"/>
              </a:lnSpc>
              <a:spcAft>
                <a:spcPts val="0"/>
              </a:spcAft>
              <a:buClr>
                <a:schemeClr val="dk1"/>
              </a:buClr>
              <a:buSzPct val="91666"/>
            </a:pPr>
            <a:r>
              <a:rPr lang="en" sz="1200" dirty="0" smtClean="0">
                <a:solidFill>
                  <a:schemeClr val="dk1"/>
                </a:solidFill>
                <a:latin typeface="Calibri"/>
                <a:ea typeface="Calibri"/>
                <a:cs typeface="Calibri"/>
                <a:sym typeface="Calibri"/>
              </a:rPr>
              <a:t>Federal Unsubsidized Student Loan	</a:t>
            </a:r>
          </a:p>
          <a:p>
            <a:pPr marL="457189" indent="-304792" algn="just">
              <a:lnSpc>
                <a:spcPct val="100000"/>
              </a:lnSpc>
              <a:spcAft>
                <a:spcPts val="0"/>
              </a:spcAft>
              <a:buClr>
                <a:schemeClr val="dk1"/>
              </a:buClr>
              <a:buFont typeface="Arial" panose="020B0604020202020204" pitchFamily="34" charset="0"/>
              <a:buChar char="•"/>
            </a:pPr>
            <a:r>
              <a:rPr lang="en" sz="1200" dirty="0" smtClean="0">
                <a:solidFill>
                  <a:schemeClr val="dk1"/>
                </a:solidFill>
                <a:latin typeface="Calibri"/>
                <a:ea typeface="Calibri"/>
                <a:cs typeface="Calibri"/>
                <a:sym typeface="Calibri"/>
              </a:rPr>
              <a:t>$2000 (Freshman-Senior)    		</a:t>
            </a:r>
          </a:p>
          <a:p>
            <a:pPr algn="just">
              <a:lnSpc>
                <a:spcPct val="100000"/>
              </a:lnSpc>
              <a:spcAft>
                <a:spcPts val="0"/>
              </a:spcAft>
              <a:buClr>
                <a:schemeClr val="dk1"/>
              </a:buClr>
              <a:buSzPct val="91666"/>
            </a:pPr>
            <a:endParaRPr lang="en" sz="1200" dirty="0" smtClean="0">
              <a:solidFill>
                <a:schemeClr val="dk1"/>
              </a:solidFill>
              <a:latin typeface="Calibri"/>
              <a:ea typeface="Calibri"/>
              <a:cs typeface="Calibri"/>
              <a:sym typeface="Calibri"/>
            </a:endParaRPr>
          </a:p>
          <a:p>
            <a:pPr algn="just">
              <a:lnSpc>
                <a:spcPct val="100000"/>
              </a:lnSpc>
              <a:spcAft>
                <a:spcPts val="0"/>
              </a:spcAft>
              <a:buClr>
                <a:schemeClr val="dk1"/>
              </a:buClr>
              <a:buSzPct val="91666"/>
            </a:pPr>
            <a:r>
              <a:rPr lang="en" sz="1200" dirty="0" smtClean="0">
                <a:solidFill>
                  <a:schemeClr val="dk1"/>
                </a:solidFill>
                <a:latin typeface="Calibri"/>
                <a:ea typeface="Calibri"/>
                <a:cs typeface="Calibri"/>
                <a:sym typeface="Calibri"/>
              </a:rPr>
              <a:t>Totals:*                                                                             	</a:t>
            </a:r>
            <a:r>
              <a:rPr lang="en" b="1" dirty="0" smtClean="0">
                <a:solidFill>
                  <a:schemeClr val="dk1"/>
                </a:solidFill>
                <a:latin typeface="Calibri"/>
                <a:ea typeface="Calibri"/>
                <a:cs typeface="Calibri"/>
                <a:sym typeface="Calibri"/>
              </a:rPr>
              <a:t>https://www.nslds.ed.gov/nslds/nslds_SA/</a:t>
            </a:r>
          </a:p>
          <a:p>
            <a:pPr marL="457189" indent="-304792">
              <a:lnSpc>
                <a:spcPct val="100000"/>
              </a:lnSpc>
              <a:spcAft>
                <a:spcPts val="0"/>
              </a:spcAft>
              <a:buClr>
                <a:schemeClr val="dk1"/>
              </a:buClr>
              <a:buFont typeface="Arial" panose="020B0604020202020204" pitchFamily="34" charset="0"/>
              <a:buChar char="•"/>
            </a:pPr>
            <a:r>
              <a:rPr lang="en" sz="1200" dirty="0" smtClean="0">
                <a:solidFill>
                  <a:schemeClr val="dk1"/>
                </a:solidFill>
                <a:latin typeface="Calibri"/>
                <a:ea typeface="Calibri"/>
                <a:cs typeface="Calibri"/>
                <a:sym typeface="Calibri"/>
              </a:rPr>
              <a:t>$5500 (Freshman)                                            </a:t>
            </a:r>
          </a:p>
          <a:p>
            <a:pPr marL="457189" indent="-304792" algn="just">
              <a:lnSpc>
                <a:spcPct val="100000"/>
              </a:lnSpc>
              <a:spcAft>
                <a:spcPts val="0"/>
              </a:spcAft>
              <a:buClr>
                <a:schemeClr val="dk1"/>
              </a:buClr>
              <a:buFont typeface="Arial" panose="020B0604020202020204" pitchFamily="34" charset="0"/>
              <a:buChar char="•"/>
            </a:pPr>
            <a:r>
              <a:rPr lang="en" sz="1200" dirty="0" smtClean="0">
                <a:solidFill>
                  <a:schemeClr val="dk1"/>
                </a:solidFill>
                <a:latin typeface="Calibri"/>
                <a:ea typeface="Calibri"/>
                <a:cs typeface="Calibri"/>
                <a:sym typeface="Calibri"/>
              </a:rPr>
              <a:t>$</a:t>
            </a:r>
            <a:r>
              <a:rPr lang="en" sz="1200" dirty="0">
                <a:solidFill>
                  <a:schemeClr val="dk1"/>
                </a:solidFill>
                <a:latin typeface="Calibri"/>
                <a:ea typeface="Calibri"/>
                <a:cs typeface="Calibri"/>
                <a:sym typeface="Calibri"/>
              </a:rPr>
              <a:t>6500 (Sophomore</a:t>
            </a:r>
            <a:r>
              <a:rPr lang="en" sz="1200" dirty="0" smtClean="0">
                <a:solidFill>
                  <a:schemeClr val="dk1"/>
                </a:solidFill>
                <a:latin typeface="Calibri"/>
                <a:ea typeface="Calibri"/>
                <a:cs typeface="Calibri"/>
                <a:sym typeface="Calibri"/>
              </a:rPr>
              <a:t>)		   Stay informed.  Know how to access and view your direct loan borrowing history.	</a:t>
            </a:r>
          </a:p>
          <a:p>
            <a:pPr marL="457189" indent="-304792">
              <a:lnSpc>
                <a:spcPct val="100000"/>
              </a:lnSpc>
              <a:spcAft>
                <a:spcPts val="0"/>
              </a:spcAft>
              <a:buClr>
                <a:schemeClr val="dk1"/>
              </a:buClr>
              <a:buFont typeface="Arial" panose="020B0604020202020204" pitchFamily="34" charset="0"/>
              <a:buChar char="•"/>
            </a:pPr>
            <a:r>
              <a:rPr lang="en" sz="1200" dirty="0" smtClean="0">
                <a:solidFill>
                  <a:schemeClr val="dk1"/>
                </a:solidFill>
                <a:latin typeface="Calibri"/>
                <a:ea typeface="Calibri"/>
                <a:cs typeface="Calibri"/>
                <a:sym typeface="Calibri"/>
              </a:rPr>
              <a:t>$7500 (Junior/Senior)		   </a:t>
            </a:r>
          </a:p>
          <a:p>
            <a:pPr>
              <a:spcAft>
                <a:spcPts val="0"/>
              </a:spcAft>
              <a:buClr>
                <a:schemeClr val="dk1"/>
              </a:buClr>
            </a:pPr>
            <a:endParaRPr lang="en" sz="1200" dirty="0" smtClean="0">
              <a:solidFill>
                <a:schemeClr val="dk1"/>
              </a:solidFill>
              <a:latin typeface="Calibri"/>
              <a:ea typeface="Calibri"/>
              <a:cs typeface="Calibri"/>
              <a:sym typeface="Calibri"/>
            </a:endParaRPr>
          </a:p>
          <a:p>
            <a:pPr>
              <a:spcAft>
                <a:spcPts val="0"/>
              </a:spcAft>
              <a:buClr>
                <a:schemeClr val="dk1"/>
              </a:buClr>
            </a:pPr>
            <a:r>
              <a:rPr lang="en" sz="1200" dirty="0" smtClean="0">
                <a:solidFill>
                  <a:schemeClr val="dk1"/>
                </a:solidFill>
                <a:latin typeface="Calibri"/>
                <a:ea typeface="Calibri"/>
                <a:cs typeface="Calibri"/>
                <a:sym typeface="Calibri"/>
              </a:rPr>
              <a:t>*Totals shown are based on a dependent student status.</a:t>
            </a:r>
          </a:p>
          <a:p>
            <a:pPr>
              <a:spcAft>
                <a:spcPts val="0"/>
              </a:spcAft>
              <a:buClr>
                <a:schemeClr val="dk1"/>
              </a:buClr>
            </a:pPr>
            <a:r>
              <a:rPr lang="en" sz="1200" dirty="0">
                <a:solidFill>
                  <a:schemeClr val="dk1"/>
                </a:solidFill>
                <a:latin typeface="Calibri"/>
                <a:ea typeface="Calibri"/>
                <a:cs typeface="Calibri"/>
                <a:sym typeface="Calibri"/>
              </a:rPr>
              <a:t> </a:t>
            </a:r>
            <a:r>
              <a:rPr lang="en" sz="1200" dirty="0" smtClean="0">
                <a:solidFill>
                  <a:schemeClr val="dk1"/>
                </a:solidFill>
                <a:latin typeface="Calibri"/>
                <a:ea typeface="Calibri"/>
                <a:cs typeface="Calibri"/>
                <a:sym typeface="Calibri"/>
              </a:rPr>
              <a:t> Add an addional $4000 in unsubsidized loan funding for an independent student.</a:t>
            </a:r>
          </a:p>
          <a:p>
            <a:pPr>
              <a:spcAft>
                <a:spcPts val="0"/>
              </a:spcAft>
              <a:buClr>
                <a:schemeClr val="dk1"/>
              </a:buClr>
            </a:pPr>
            <a:r>
              <a:rPr lang="en" sz="1200" dirty="0">
                <a:solidFill>
                  <a:schemeClr val="dk1"/>
                </a:solidFill>
                <a:latin typeface="Calibri"/>
                <a:ea typeface="Calibri"/>
                <a:cs typeface="Calibri"/>
                <a:sym typeface="Calibri"/>
              </a:rPr>
              <a:t> </a:t>
            </a:r>
            <a:r>
              <a:rPr lang="en" sz="1200" dirty="0" smtClean="0">
                <a:solidFill>
                  <a:schemeClr val="dk1"/>
                </a:solidFill>
                <a:latin typeface="Calibri"/>
                <a:ea typeface="Calibri"/>
                <a:cs typeface="Calibri"/>
                <a:sym typeface="Calibri"/>
              </a:rPr>
              <a:t> Graduate students are only eligible for unsubsidized loan funding, including federal unsubsidized student loans, Grad PLUS loans, </a:t>
            </a:r>
          </a:p>
          <a:p>
            <a:pPr>
              <a:spcAft>
                <a:spcPts val="0"/>
              </a:spcAft>
              <a:buClr>
                <a:schemeClr val="dk1"/>
              </a:buClr>
            </a:pPr>
            <a:r>
              <a:rPr lang="en" sz="1200" dirty="0">
                <a:solidFill>
                  <a:schemeClr val="dk1"/>
                </a:solidFill>
                <a:latin typeface="Calibri"/>
                <a:ea typeface="Calibri"/>
                <a:cs typeface="Calibri"/>
                <a:sym typeface="Calibri"/>
              </a:rPr>
              <a:t> </a:t>
            </a:r>
            <a:r>
              <a:rPr lang="en" sz="1200" dirty="0" smtClean="0">
                <a:solidFill>
                  <a:schemeClr val="dk1"/>
                </a:solidFill>
                <a:latin typeface="Calibri"/>
                <a:ea typeface="Calibri"/>
                <a:cs typeface="Calibri"/>
                <a:sym typeface="Calibri"/>
              </a:rPr>
              <a:t> and loans offered through private lenders.</a:t>
            </a:r>
          </a:p>
          <a:p>
            <a:pPr marL="152397" lvl="8">
              <a:spcBef>
                <a:spcPts val="600"/>
              </a:spcBef>
              <a:spcAft>
                <a:spcPts val="0"/>
              </a:spcAft>
              <a:buClr>
                <a:schemeClr val="dk1"/>
              </a:buClr>
            </a:pPr>
            <a:r>
              <a:rPr lang="en" sz="800" dirty="0">
                <a:solidFill>
                  <a:schemeClr val="dk1"/>
                </a:solidFill>
                <a:latin typeface="Calibri"/>
                <a:ea typeface="Calibri"/>
                <a:cs typeface="Calibri"/>
                <a:sym typeface="Calibri"/>
              </a:rPr>
              <a:t>	</a:t>
            </a:r>
            <a:r>
              <a:rPr lang="en" sz="800" dirty="0" smtClean="0">
                <a:solidFill>
                  <a:schemeClr val="dk1"/>
                </a:solidFill>
                <a:latin typeface="Calibri"/>
                <a:ea typeface="Calibri"/>
                <a:cs typeface="Calibri"/>
                <a:sym typeface="Calibri"/>
              </a:rPr>
              <a:t>			</a:t>
            </a:r>
            <a:endParaRPr lang="en" sz="800" dirty="0">
              <a:solidFill>
                <a:schemeClr val="dk1"/>
              </a:solidFill>
              <a:latin typeface="Calibri"/>
              <a:ea typeface="Calibri"/>
              <a:cs typeface="Calibri"/>
              <a:sym typeface="Calibri"/>
            </a:endParaRPr>
          </a:p>
        </p:txBody>
      </p:sp>
      <p:sp>
        <p:nvSpPr>
          <p:cNvPr id="77" name="Shape 77"/>
          <p:cNvSpPr txBox="1"/>
          <p:nvPr/>
        </p:nvSpPr>
        <p:spPr>
          <a:xfrm>
            <a:off x="6826625" y="1765501"/>
            <a:ext cx="35400" cy="11700"/>
          </a:xfrm>
          <a:prstGeom prst="rect">
            <a:avLst/>
          </a:prstGeom>
          <a:noFill/>
          <a:ln>
            <a:noFill/>
          </a:ln>
        </p:spPr>
        <p:txBody>
          <a:bodyPr lIns="91425" tIns="91425" rIns="91425" bIns="91425" anchor="t" anchorCtr="0">
            <a:noAutofit/>
          </a:bodyPr>
          <a:lstStyle/>
          <a:p>
            <a:endParaRPr/>
          </a:p>
        </p:txBody>
      </p:sp>
      <p:pic>
        <p:nvPicPr>
          <p:cNvPr id="78" name="Shape 78" descr="National Student Loan Data System - Student Access"/>
          <p:cNvPicPr preferRelativeResize="0"/>
          <p:nvPr/>
        </p:nvPicPr>
        <p:blipFill>
          <a:blip r:embed="rId3">
            <a:alphaModFix/>
          </a:blip>
          <a:stretch>
            <a:fillRect/>
          </a:stretch>
        </p:blipFill>
        <p:spPr>
          <a:xfrm>
            <a:off x="3213100" y="1351751"/>
            <a:ext cx="4787900" cy="85090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5395" y="4322662"/>
            <a:ext cx="682811" cy="585267"/>
          </a:xfrm>
          <a:prstGeom prst="rect">
            <a:avLst/>
          </a:prstGeom>
          <a:noFill/>
        </p:spPr>
      </p:pic>
      <p:sp>
        <p:nvSpPr>
          <p:cNvPr id="7" name="TextBox 10"/>
          <p:cNvSpPr txBox="1"/>
          <p:nvPr/>
        </p:nvSpPr>
        <p:spPr>
          <a:xfrm>
            <a:off x="1143000" y="4897652"/>
            <a:ext cx="6858000" cy="253788"/>
          </a:xfrm>
          <a:prstGeom prst="rect">
            <a:avLst/>
          </a:prstGeom>
          <a:noFill/>
        </p:spPr>
        <p:txBody>
          <a:bodyPr wrap="square" lIns="68452" tIns="34227" rIns="68452" bIns="3422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99"/>
                </a:solidFill>
                <a:latin typeface="Cambria" panose="02040503050406030204" pitchFamily="18" charset="0"/>
              </a:rPr>
              <a:t>Presenter, </a:t>
            </a:r>
            <a:r>
              <a:rPr lang="en-US" sz="700" i="1" dirty="0">
                <a:solidFill>
                  <a:srgbClr val="000099"/>
                </a:solidFill>
                <a:latin typeface="Cambria" panose="02040503050406030204" pitchFamily="18" charset="0"/>
              </a:rPr>
              <a:t>School/Company  </a:t>
            </a:r>
            <a:r>
              <a:rPr lang="en-US" sz="1200" dirty="0">
                <a:solidFill>
                  <a:srgbClr val="000099"/>
                </a:solidFill>
                <a:latin typeface="Cambria" panose="02040503050406030204" pitchFamily="18" charset="0"/>
              </a:rPr>
              <a:t>&amp; Presenter, </a:t>
            </a:r>
            <a:r>
              <a:rPr lang="en-US" sz="700" i="1" dirty="0">
                <a:solidFill>
                  <a:srgbClr val="000099"/>
                </a:solidFill>
                <a:latin typeface="Cambria" panose="02040503050406030204" pitchFamily="18" charset="0"/>
              </a:rPr>
              <a:t>School/Company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r>
              <a:rPr lang="en"/>
              <a:t>Small Things Add Up</a:t>
            </a:r>
          </a:p>
        </p:txBody>
      </p:sp>
      <p:sp>
        <p:nvSpPr>
          <p:cNvPr id="100" name="Shape 100"/>
          <p:cNvSpPr txBox="1">
            <a:spLocks noGrp="1"/>
          </p:cNvSpPr>
          <p:nvPr>
            <p:ph type="body" idx="1"/>
          </p:nvPr>
        </p:nvSpPr>
        <p:spPr>
          <a:xfrm>
            <a:off x="417625" y="1293750"/>
            <a:ext cx="8520600" cy="3416400"/>
          </a:xfrm>
          <a:prstGeom prst="rect">
            <a:avLst/>
          </a:prstGeom>
        </p:spPr>
        <p:txBody>
          <a:bodyPr lIns="91425" tIns="91425" rIns="91425" bIns="91425" anchor="t" anchorCtr="0">
            <a:noAutofit/>
          </a:bodyPr>
          <a:lstStyle/>
          <a:p>
            <a:r>
              <a:rPr lang="en" dirty="0"/>
              <a:t>Start to think about repayment:</a:t>
            </a:r>
          </a:p>
          <a:p>
            <a:pPr>
              <a:spcAft>
                <a:spcPts val="0"/>
              </a:spcAft>
            </a:pPr>
            <a:r>
              <a:rPr lang="en" dirty="0"/>
              <a:t>For every $10,000 borrowed, repayment will be </a:t>
            </a:r>
          </a:p>
          <a:p>
            <a:pPr>
              <a:spcAft>
                <a:spcPts val="0"/>
              </a:spcAft>
            </a:pPr>
            <a:r>
              <a:rPr lang="en" dirty="0"/>
              <a:t>approximately $100/month over a standard 10-year </a:t>
            </a:r>
          </a:p>
          <a:p>
            <a:pPr>
              <a:spcAft>
                <a:spcPts val="0"/>
              </a:spcAft>
            </a:pPr>
            <a:r>
              <a:rPr lang="en" dirty="0"/>
              <a:t>repayment.*</a:t>
            </a:r>
          </a:p>
          <a:p>
            <a:pPr>
              <a:spcAft>
                <a:spcPts val="0"/>
              </a:spcAft>
            </a:pPr>
            <a:endParaRPr dirty="0"/>
          </a:p>
          <a:p>
            <a:pPr>
              <a:spcAft>
                <a:spcPts val="0"/>
              </a:spcAft>
            </a:pPr>
            <a:r>
              <a:rPr lang="en" dirty="0"/>
              <a:t>Get an Estimate. Use the Repayment estimator on </a:t>
            </a:r>
          </a:p>
          <a:p>
            <a:pPr>
              <a:spcAft>
                <a:spcPts val="0"/>
              </a:spcAft>
            </a:pPr>
            <a:endParaRPr b="1" dirty="0"/>
          </a:p>
          <a:p>
            <a:pPr>
              <a:spcAft>
                <a:spcPts val="0"/>
              </a:spcAft>
            </a:pPr>
            <a:r>
              <a:rPr lang="en" b="1" dirty="0"/>
              <a:t>https://studentloans.gov</a:t>
            </a:r>
          </a:p>
        </p:txBody>
      </p:sp>
      <p:sp>
        <p:nvSpPr>
          <p:cNvPr id="101" name="Shape 101"/>
          <p:cNvSpPr txBox="1"/>
          <p:nvPr/>
        </p:nvSpPr>
        <p:spPr>
          <a:xfrm>
            <a:off x="5924925" y="1152476"/>
            <a:ext cx="2414400" cy="2064300"/>
          </a:xfrm>
          <a:prstGeom prst="rect">
            <a:avLst/>
          </a:prstGeom>
          <a:noFill/>
          <a:ln>
            <a:noFill/>
          </a:ln>
        </p:spPr>
        <p:txBody>
          <a:bodyPr lIns="91425" tIns="91425" rIns="91425" bIns="91425" anchor="t" anchorCtr="0">
            <a:noAutofit/>
          </a:bodyPr>
          <a:lstStyle/>
          <a:p>
            <a:endParaRPr/>
          </a:p>
        </p:txBody>
      </p:sp>
      <p:pic>
        <p:nvPicPr>
          <p:cNvPr id="102" name="Shape 102"/>
          <p:cNvPicPr preferRelativeResize="0"/>
          <p:nvPr/>
        </p:nvPicPr>
        <p:blipFill>
          <a:blip r:embed="rId3">
            <a:alphaModFix/>
          </a:blip>
          <a:stretch>
            <a:fillRect/>
          </a:stretch>
        </p:blipFill>
        <p:spPr>
          <a:xfrm>
            <a:off x="6478975" y="1624701"/>
            <a:ext cx="1306300" cy="2064300"/>
          </a:xfrm>
          <a:prstGeom prst="rect">
            <a:avLst/>
          </a:prstGeom>
          <a:noFill/>
          <a:ln>
            <a:noFill/>
          </a:ln>
        </p:spPr>
      </p:pic>
      <p:sp>
        <p:nvSpPr>
          <p:cNvPr id="103" name="Shape 103"/>
          <p:cNvSpPr txBox="1"/>
          <p:nvPr/>
        </p:nvSpPr>
        <p:spPr>
          <a:xfrm>
            <a:off x="6526075" y="3689001"/>
            <a:ext cx="1729500" cy="383400"/>
          </a:xfrm>
          <a:prstGeom prst="rect">
            <a:avLst/>
          </a:prstGeom>
          <a:noFill/>
          <a:ln>
            <a:noFill/>
          </a:ln>
        </p:spPr>
        <p:txBody>
          <a:bodyPr lIns="91425" tIns="91425" rIns="91425" bIns="91425" anchor="t" anchorCtr="0">
            <a:noAutofit/>
          </a:bodyPr>
          <a:lstStyle/>
          <a:p>
            <a:r>
              <a:rPr lang="en" sz="800" dirty="0"/>
              <a:t>Free Google Images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5395" y="4322662"/>
            <a:ext cx="682811" cy="585267"/>
          </a:xfrm>
          <a:prstGeom prst="rect">
            <a:avLst/>
          </a:prstGeom>
          <a:noFill/>
        </p:spPr>
      </p:pic>
      <p:sp>
        <p:nvSpPr>
          <p:cNvPr id="8" name="TextBox 10"/>
          <p:cNvSpPr txBox="1"/>
          <p:nvPr/>
        </p:nvSpPr>
        <p:spPr>
          <a:xfrm>
            <a:off x="1143000" y="4897652"/>
            <a:ext cx="6858000" cy="253788"/>
          </a:xfrm>
          <a:prstGeom prst="rect">
            <a:avLst/>
          </a:prstGeom>
          <a:noFill/>
        </p:spPr>
        <p:txBody>
          <a:bodyPr wrap="square" lIns="68452" tIns="34227" rIns="68452" bIns="3422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99"/>
                </a:solidFill>
                <a:latin typeface="Cambria" panose="02040503050406030204" pitchFamily="18" charset="0"/>
              </a:rPr>
              <a:t>Presenter, </a:t>
            </a:r>
            <a:r>
              <a:rPr lang="en-US" sz="700" i="1" dirty="0">
                <a:solidFill>
                  <a:srgbClr val="000099"/>
                </a:solidFill>
                <a:latin typeface="Cambria" panose="02040503050406030204" pitchFamily="18" charset="0"/>
              </a:rPr>
              <a:t>School/Company  </a:t>
            </a:r>
            <a:r>
              <a:rPr lang="en-US" sz="1200" dirty="0">
                <a:solidFill>
                  <a:srgbClr val="000099"/>
                </a:solidFill>
                <a:latin typeface="Cambria" panose="02040503050406030204" pitchFamily="18" charset="0"/>
              </a:rPr>
              <a:t>&amp; Presenter, </a:t>
            </a:r>
            <a:r>
              <a:rPr lang="en-US" sz="700" i="1" dirty="0">
                <a:solidFill>
                  <a:srgbClr val="000099"/>
                </a:solidFill>
                <a:latin typeface="Cambria" panose="02040503050406030204" pitchFamily="18" charset="0"/>
              </a:rPr>
              <a:t>School/Company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r>
              <a:rPr lang="en"/>
              <a:t>Rules of Borrowing</a:t>
            </a:r>
          </a:p>
        </p:txBody>
      </p:sp>
      <p:sp>
        <p:nvSpPr>
          <p:cNvPr id="109" name="Shape 10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342891" indent="-342891">
              <a:buFont typeface="+mj-lt"/>
              <a:buAutoNum type="arabicPeriod"/>
            </a:pPr>
            <a:r>
              <a:rPr lang="en" b="1" i="1" dirty="0" smtClean="0"/>
              <a:t>Use</a:t>
            </a:r>
            <a:r>
              <a:rPr lang="en" dirty="0" smtClean="0"/>
              <a:t> </a:t>
            </a:r>
            <a:r>
              <a:rPr lang="en" dirty="0"/>
              <a:t>free money </a:t>
            </a:r>
            <a:r>
              <a:rPr lang="en" dirty="0" smtClean="0"/>
              <a:t>(scholarships and grants) and </a:t>
            </a:r>
            <a:r>
              <a:rPr lang="en" dirty="0"/>
              <a:t>don’t borrow at </a:t>
            </a:r>
            <a:r>
              <a:rPr lang="en" dirty="0" smtClean="0"/>
              <a:t>all</a:t>
            </a:r>
          </a:p>
          <a:p>
            <a:pPr marL="342891" indent="-342891">
              <a:buFont typeface="+mj-lt"/>
              <a:buAutoNum type="arabicPeriod"/>
            </a:pPr>
            <a:r>
              <a:rPr lang="en" b="1" i="1" dirty="0" smtClean="0"/>
              <a:t>Seek</a:t>
            </a:r>
            <a:r>
              <a:rPr lang="en" dirty="0" smtClean="0"/>
              <a:t> scholarship opportunities through community and college resources </a:t>
            </a:r>
            <a:endParaRPr lang="en" dirty="0"/>
          </a:p>
          <a:p>
            <a:pPr marL="342891" indent="-342891">
              <a:buFont typeface="+mj-lt"/>
              <a:buAutoNum type="arabicPeriod"/>
            </a:pPr>
            <a:r>
              <a:rPr lang="en" b="1" i="1" dirty="0" smtClean="0"/>
              <a:t>Borrow</a:t>
            </a:r>
            <a:r>
              <a:rPr lang="en" dirty="0" smtClean="0"/>
              <a:t> </a:t>
            </a:r>
            <a:r>
              <a:rPr lang="en" dirty="0"/>
              <a:t>as little as possible</a:t>
            </a:r>
          </a:p>
          <a:p>
            <a:pPr marL="342891" indent="-342891">
              <a:buFont typeface="+mj-lt"/>
              <a:buAutoNum type="arabicPeriod"/>
            </a:pPr>
            <a:r>
              <a:rPr lang="en" b="1" i="1" dirty="0" smtClean="0"/>
              <a:t>Borrow</a:t>
            </a:r>
            <a:r>
              <a:rPr lang="en" dirty="0" smtClean="0"/>
              <a:t> </a:t>
            </a:r>
            <a:r>
              <a:rPr lang="en" dirty="0"/>
              <a:t>only to cover direct costs (tuition, fees, books, supplies</a:t>
            </a:r>
            <a:r>
              <a:rPr lang="en" dirty="0" smtClean="0"/>
              <a:t>)</a:t>
            </a:r>
          </a:p>
          <a:p>
            <a:pPr marL="342891" indent="-342891">
              <a:buFont typeface="+mj-lt"/>
              <a:buAutoNum type="arabicPeriod"/>
            </a:pPr>
            <a:r>
              <a:rPr lang="en" b="1" i="1" dirty="0" smtClean="0"/>
              <a:t>Pay</a:t>
            </a:r>
            <a:r>
              <a:rPr lang="en" dirty="0" smtClean="0"/>
              <a:t> your loan interest while you are in school</a:t>
            </a:r>
          </a:p>
          <a:p>
            <a:pPr marL="342891" indent="-342891">
              <a:buFont typeface="+mj-lt"/>
              <a:buAutoNum type="arabicPeriod"/>
            </a:pPr>
            <a:r>
              <a:rPr lang="en" b="1" i="1" dirty="0" smtClean="0"/>
              <a:t>Work</a:t>
            </a:r>
            <a:r>
              <a:rPr lang="en" dirty="0" smtClean="0"/>
              <a:t> to pay for all indirect costs as you go along</a:t>
            </a:r>
            <a:endParaRPr lang="e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395" y="4322662"/>
            <a:ext cx="682811" cy="585267"/>
          </a:xfrm>
          <a:prstGeom prst="rect">
            <a:avLst/>
          </a:prstGeom>
          <a:noFill/>
        </p:spPr>
      </p:pic>
      <p:sp>
        <p:nvSpPr>
          <p:cNvPr id="5" name="TextBox 10"/>
          <p:cNvSpPr txBox="1"/>
          <p:nvPr/>
        </p:nvSpPr>
        <p:spPr>
          <a:xfrm>
            <a:off x="1143000" y="4897652"/>
            <a:ext cx="6858000" cy="253788"/>
          </a:xfrm>
          <a:prstGeom prst="rect">
            <a:avLst/>
          </a:prstGeom>
          <a:noFill/>
        </p:spPr>
        <p:txBody>
          <a:bodyPr wrap="square" lIns="68452" tIns="34227" rIns="68452" bIns="3422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99"/>
                </a:solidFill>
                <a:latin typeface="Cambria" panose="02040503050406030204" pitchFamily="18" charset="0"/>
              </a:rPr>
              <a:t>Presenter, </a:t>
            </a:r>
            <a:r>
              <a:rPr lang="en-US" sz="700" i="1" dirty="0">
                <a:solidFill>
                  <a:srgbClr val="000099"/>
                </a:solidFill>
                <a:latin typeface="Cambria" panose="02040503050406030204" pitchFamily="18" charset="0"/>
              </a:rPr>
              <a:t>School/Company  </a:t>
            </a:r>
            <a:r>
              <a:rPr lang="en-US" sz="1200" dirty="0">
                <a:solidFill>
                  <a:srgbClr val="000099"/>
                </a:solidFill>
                <a:latin typeface="Cambria" panose="02040503050406030204" pitchFamily="18" charset="0"/>
              </a:rPr>
              <a:t>&amp; Presenter, </a:t>
            </a:r>
            <a:r>
              <a:rPr lang="en-US" sz="700" i="1" dirty="0">
                <a:solidFill>
                  <a:srgbClr val="000099"/>
                </a:solidFill>
                <a:latin typeface="Cambria" panose="02040503050406030204" pitchFamily="18" charset="0"/>
              </a:rPr>
              <a:t>School/Company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r>
              <a:rPr lang="en"/>
              <a:t>Mistakes</a:t>
            </a:r>
          </a:p>
        </p:txBody>
      </p:sp>
      <p:sp>
        <p:nvSpPr>
          <p:cNvPr id="115" name="Shape 1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38" indent="-285744">
              <a:buFont typeface="Arial" panose="020B0604020202020204" pitchFamily="34" charset="0"/>
              <a:buChar char="•"/>
            </a:pPr>
            <a:r>
              <a:rPr lang="en" dirty="0"/>
              <a:t>Using loan refunds to pad your bank account</a:t>
            </a:r>
          </a:p>
          <a:p>
            <a:pPr marL="514338" indent="-285744">
              <a:lnSpc>
                <a:spcPct val="100000"/>
              </a:lnSpc>
              <a:spcAft>
                <a:spcPts val="600"/>
              </a:spcAft>
              <a:buFont typeface="Arial" panose="020B0604020202020204" pitchFamily="34" charset="0"/>
              <a:buChar char="•"/>
            </a:pPr>
            <a:r>
              <a:rPr lang="en" dirty="0"/>
              <a:t>Using loans to finance spring break, clothes, coffee shop visits, or the </a:t>
            </a:r>
            <a:r>
              <a:rPr lang="en" dirty="0" smtClean="0"/>
              <a:t>best</a:t>
            </a:r>
          </a:p>
          <a:p>
            <a:pPr marL="457189" indent="-228594">
              <a:lnSpc>
                <a:spcPct val="100000"/>
              </a:lnSpc>
              <a:spcAft>
                <a:spcPts val="0"/>
              </a:spcAft>
            </a:pPr>
            <a:r>
              <a:rPr lang="en" dirty="0" smtClean="0"/>
              <a:t>	 laptop</a:t>
            </a:r>
            <a:endParaRPr lang="en" dirty="0"/>
          </a:p>
          <a:p>
            <a:pPr marL="457189" indent="-228594">
              <a:spcAft>
                <a:spcPts val="0"/>
              </a:spcAft>
            </a:pPr>
            <a:endParaRPr lang="en" dirty="0" smtClean="0"/>
          </a:p>
          <a:p>
            <a:pPr marL="514338" indent="-285744">
              <a:spcAft>
                <a:spcPts val="0"/>
              </a:spcAft>
              <a:buFont typeface="Arial" panose="020B0604020202020204" pitchFamily="34" charset="0"/>
              <a:buChar char="•"/>
            </a:pPr>
            <a:r>
              <a:rPr lang="en" dirty="0" smtClean="0"/>
              <a:t>Using </a:t>
            </a:r>
            <a:r>
              <a:rPr lang="en" dirty="0"/>
              <a:t>loans to inflate lifestyle</a:t>
            </a:r>
          </a:p>
          <a:p>
            <a:pPr marL="971526" lvl="1" indent="-285744">
              <a:spcAft>
                <a:spcPts val="300"/>
              </a:spcAft>
              <a:buFont typeface="Courier New" panose="02070309020205020404" pitchFamily="49" charset="0"/>
              <a:buChar char="o"/>
            </a:pPr>
            <a:r>
              <a:rPr lang="en" dirty="0"/>
              <a:t>Premium housing</a:t>
            </a:r>
          </a:p>
          <a:p>
            <a:pPr marL="971526" lvl="1" indent="-285744">
              <a:spcAft>
                <a:spcPts val="600"/>
              </a:spcAft>
              <a:buFont typeface="Courier New" panose="02070309020205020404" pitchFamily="49" charset="0"/>
              <a:buChar char="o"/>
            </a:pPr>
            <a:r>
              <a:rPr lang="en" dirty="0"/>
              <a:t>Technology</a:t>
            </a:r>
          </a:p>
          <a:p>
            <a:pPr marL="971526" lvl="1" indent="-285744">
              <a:spcAft>
                <a:spcPts val="600"/>
              </a:spcAft>
              <a:buFont typeface="Courier New" panose="02070309020205020404" pitchFamily="49" charset="0"/>
              <a:buChar char="o"/>
            </a:pPr>
            <a:r>
              <a:rPr lang="en" dirty="0"/>
              <a:t>Keeping up with the Jones</a:t>
            </a:r>
            <a:r>
              <a:rPr lang="en" dirty="0" smtClean="0"/>
              <a:t>’</a:t>
            </a:r>
            <a:endParaRPr lang="en" dirty="0"/>
          </a:p>
        </p:txBody>
      </p:sp>
      <p:pic>
        <p:nvPicPr>
          <p:cNvPr id="116" name="Shape 116" descr="... spending | by 401(K) 2013"/>
          <p:cNvPicPr preferRelativeResize="0"/>
          <p:nvPr/>
        </p:nvPicPr>
        <p:blipFill>
          <a:blip r:embed="rId3">
            <a:alphaModFix/>
          </a:blip>
          <a:stretch>
            <a:fillRect/>
          </a:stretch>
        </p:blipFill>
        <p:spPr>
          <a:xfrm>
            <a:off x="4802177" y="2330450"/>
            <a:ext cx="1965575" cy="1906749"/>
          </a:xfrm>
          <a:prstGeom prst="rect">
            <a:avLst/>
          </a:prstGeom>
          <a:noFill/>
          <a:ln>
            <a:noFill/>
          </a:ln>
        </p:spPr>
      </p:pic>
      <p:sp>
        <p:nvSpPr>
          <p:cNvPr id="117" name="Shape 117"/>
          <p:cNvSpPr txBox="1"/>
          <p:nvPr/>
        </p:nvSpPr>
        <p:spPr>
          <a:xfrm>
            <a:off x="5684926" y="4307825"/>
            <a:ext cx="1153500" cy="261000"/>
          </a:xfrm>
          <a:prstGeom prst="rect">
            <a:avLst/>
          </a:prstGeom>
          <a:noFill/>
          <a:ln>
            <a:noFill/>
          </a:ln>
        </p:spPr>
        <p:txBody>
          <a:bodyPr lIns="91425" tIns="91425" rIns="91425" bIns="91425" anchor="t" anchorCtr="0">
            <a:noAutofit/>
          </a:bodyPr>
          <a:lstStyle/>
          <a:p>
            <a:r>
              <a:rPr lang="en" sz="800" dirty="0"/>
              <a:t>Free google images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5395" y="4322662"/>
            <a:ext cx="682811" cy="585267"/>
          </a:xfrm>
          <a:prstGeom prst="rect">
            <a:avLst/>
          </a:prstGeom>
          <a:noFill/>
        </p:spPr>
      </p:pic>
      <p:sp>
        <p:nvSpPr>
          <p:cNvPr id="7" name="TextBox 10"/>
          <p:cNvSpPr txBox="1"/>
          <p:nvPr/>
        </p:nvSpPr>
        <p:spPr>
          <a:xfrm>
            <a:off x="1143000" y="4897652"/>
            <a:ext cx="6858000" cy="253788"/>
          </a:xfrm>
          <a:prstGeom prst="rect">
            <a:avLst/>
          </a:prstGeom>
          <a:noFill/>
        </p:spPr>
        <p:txBody>
          <a:bodyPr wrap="square" lIns="68452" tIns="34227" rIns="68452" bIns="3422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99"/>
                </a:solidFill>
                <a:latin typeface="Cambria" panose="02040503050406030204" pitchFamily="18" charset="0"/>
              </a:rPr>
              <a:t>Presenter, </a:t>
            </a:r>
            <a:r>
              <a:rPr lang="en-US" sz="700" i="1" dirty="0">
                <a:solidFill>
                  <a:srgbClr val="000099"/>
                </a:solidFill>
                <a:latin typeface="Cambria" panose="02040503050406030204" pitchFamily="18" charset="0"/>
              </a:rPr>
              <a:t>School/Company  </a:t>
            </a:r>
            <a:r>
              <a:rPr lang="en-US" sz="1200" dirty="0">
                <a:solidFill>
                  <a:srgbClr val="000099"/>
                </a:solidFill>
                <a:latin typeface="Cambria" panose="02040503050406030204" pitchFamily="18" charset="0"/>
              </a:rPr>
              <a:t>&amp; Presenter, </a:t>
            </a:r>
            <a:r>
              <a:rPr lang="en-US" sz="700" i="1" dirty="0">
                <a:solidFill>
                  <a:srgbClr val="000099"/>
                </a:solidFill>
                <a:latin typeface="Cambria" panose="02040503050406030204" pitchFamily="18" charset="0"/>
              </a:rPr>
              <a:t>School/Company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prstGeom prst="rect">
            <a:avLst/>
          </a:prstGeom>
        </p:spPr>
        <p:txBody>
          <a:bodyPr lIns="91425" tIns="91425" rIns="91425" bIns="91425" anchor="t" anchorCtr="0">
            <a:noAutofit/>
          </a:bodyPr>
          <a:lstStyle/>
          <a:p>
            <a:r>
              <a:rPr lang="en"/>
              <a:t>Rules for Debt Management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395" y="4322662"/>
            <a:ext cx="682811" cy="585267"/>
          </a:xfrm>
          <a:prstGeom prst="rect">
            <a:avLst/>
          </a:prstGeom>
          <a:noFill/>
        </p:spPr>
      </p:pic>
      <p:sp>
        <p:nvSpPr>
          <p:cNvPr id="6" name="TextBox 10"/>
          <p:cNvSpPr txBox="1"/>
          <p:nvPr/>
        </p:nvSpPr>
        <p:spPr>
          <a:xfrm>
            <a:off x="1143000" y="4897652"/>
            <a:ext cx="6858000" cy="253788"/>
          </a:xfrm>
          <a:prstGeom prst="rect">
            <a:avLst/>
          </a:prstGeom>
          <a:noFill/>
        </p:spPr>
        <p:txBody>
          <a:bodyPr wrap="square" lIns="68452" tIns="34227" rIns="68452" bIns="3422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99"/>
                </a:solidFill>
                <a:latin typeface="Cambria" panose="02040503050406030204" pitchFamily="18" charset="0"/>
              </a:rPr>
              <a:t>Presenter, </a:t>
            </a:r>
            <a:r>
              <a:rPr lang="en-US" sz="700" i="1" dirty="0">
                <a:solidFill>
                  <a:srgbClr val="000099"/>
                </a:solidFill>
                <a:latin typeface="Cambria" panose="02040503050406030204" pitchFamily="18" charset="0"/>
              </a:rPr>
              <a:t>School/Company  </a:t>
            </a:r>
            <a:r>
              <a:rPr lang="en-US" sz="1200" dirty="0">
                <a:solidFill>
                  <a:srgbClr val="000099"/>
                </a:solidFill>
                <a:latin typeface="Cambria" panose="02040503050406030204" pitchFamily="18" charset="0"/>
              </a:rPr>
              <a:t>&amp; Presenter, </a:t>
            </a:r>
            <a:r>
              <a:rPr lang="en-US" sz="700" i="1" dirty="0">
                <a:solidFill>
                  <a:srgbClr val="000099"/>
                </a:solidFill>
                <a:latin typeface="Cambria" panose="02040503050406030204" pitchFamily="18" charset="0"/>
              </a:rPr>
              <a:t>School/Company</a:t>
            </a:r>
          </a:p>
        </p:txBody>
      </p:sp>
      <p:pic>
        <p:nvPicPr>
          <p:cNvPr id="94" name="Shape 94"/>
          <p:cNvPicPr preferRelativeResize="0"/>
          <p:nvPr/>
        </p:nvPicPr>
        <p:blipFill>
          <a:blip r:embed="rId4">
            <a:alphaModFix/>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368150" y="1152475"/>
            <a:ext cx="6407700" cy="3465899"/>
          </a:xfrm>
          <a:prstGeom prst="rect">
            <a:avLst/>
          </a:prstGeom>
          <a:ln/>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1754</Words>
  <Application>Microsoft Office PowerPoint</Application>
  <PresentationFormat>On-screen Show (16:9)</PresentationFormat>
  <Paragraphs>173</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Courier New</vt:lpstr>
      <vt:lpstr>simple-light-2</vt:lpstr>
      <vt:lpstr>Financial Wellness</vt:lpstr>
      <vt:lpstr>A Wise Purchase </vt:lpstr>
      <vt:lpstr>Ladder of Smart Borrowing</vt:lpstr>
      <vt:lpstr>Education Funding Plan</vt:lpstr>
      <vt:lpstr>Know the Federal Direct Loan Limits</vt:lpstr>
      <vt:lpstr>Small Things Add Up</vt:lpstr>
      <vt:lpstr>Rules of Borrowing</vt:lpstr>
      <vt:lpstr>Mistakes</vt:lpstr>
      <vt:lpstr>Rules for Debt Management</vt:lpstr>
      <vt:lpstr>What is a GOOD credit score?</vt:lpstr>
      <vt:lpstr>What other financial resources should I use?</vt:lpstr>
      <vt:lpstr>Putting it all into Perspective!</vt:lpstr>
      <vt:lpstr>Summary </vt:lpstr>
      <vt:lpstr>Scholarship Search Websites</vt:lpstr>
      <vt:lpstr>References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MAFAA ________________ Minnesota Association of Financial Aid Administrators</dc:title>
  <dc:creator>Jill D Anderson</dc:creator>
  <cp:lastModifiedBy>Jesus Hernandez Mejia</cp:lastModifiedBy>
  <cp:revision>116</cp:revision>
  <cp:lastPrinted>2016-12-15T20:31:27Z</cp:lastPrinted>
  <dcterms:modified xsi:type="dcterms:W3CDTF">2017-02-03T22:07:53Z</dcterms:modified>
</cp:coreProperties>
</file>